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37"/>
  </p:notesMasterIdLst>
  <p:handoutMasterIdLst>
    <p:handoutMasterId r:id="rId38"/>
  </p:handoutMasterIdLst>
  <p:sldIdLst>
    <p:sldId id="293" r:id="rId4"/>
    <p:sldId id="355" r:id="rId5"/>
    <p:sldId id="294" r:id="rId6"/>
    <p:sldId id="377" r:id="rId7"/>
    <p:sldId id="351" r:id="rId8"/>
    <p:sldId id="378" r:id="rId9"/>
    <p:sldId id="360" r:id="rId10"/>
    <p:sldId id="353" r:id="rId11"/>
    <p:sldId id="357" r:id="rId12"/>
    <p:sldId id="367" r:id="rId13"/>
    <p:sldId id="370" r:id="rId14"/>
    <p:sldId id="374" r:id="rId15"/>
    <p:sldId id="375" r:id="rId16"/>
    <p:sldId id="349" r:id="rId17"/>
    <p:sldId id="379" r:id="rId18"/>
    <p:sldId id="380" r:id="rId19"/>
    <p:sldId id="305" r:id="rId20"/>
    <p:sldId id="366" r:id="rId21"/>
    <p:sldId id="310" r:id="rId22"/>
    <p:sldId id="314" r:id="rId23"/>
    <p:sldId id="383" r:id="rId24"/>
    <p:sldId id="381" r:id="rId25"/>
    <p:sldId id="382" r:id="rId26"/>
    <p:sldId id="384" r:id="rId27"/>
    <p:sldId id="385" r:id="rId28"/>
    <p:sldId id="311" r:id="rId29"/>
    <p:sldId id="386" r:id="rId30"/>
    <p:sldId id="350" r:id="rId31"/>
    <p:sldId id="387" r:id="rId32"/>
    <p:sldId id="388" r:id="rId33"/>
    <p:sldId id="373" r:id="rId34"/>
    <p:sldId id="389" r:id="rId35"/>
    <p:sldId id="264" r:id="rId36"/>
  </p:sldIdLst>
  <p:sldSz cx="9906000" cy="6858000" type="A4"/>
  <p:notesSz cx="6797675" cy="99314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96703" autoAdjust="0"/>
  </p:normalViewPr>
  <p:slideViewPr>
    <p:cSldViewPr>
      <p:cViewPr varScale="1">
        <p:scale>
          <a:sx n="49" d="100"/>
          <a:sy n="49" d="100"/>
        </p:scale>
        <p:origin x="-1421" y="-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45455062277803"/>
          <c:y val="5.0189631531708127E-2"/>
          <c:w val="0.55710493158762453"/>
          <c:h val="0.78037917407514612"/>
        </c:manualLayout>
      </c:layout>
      <c:area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нозологические единицы</c:v>
                </c:pt>
              </c:strCache>
            </c:strRef>
          </c:tx>
          <c:spPr>
            <a:solidFill>
              <a:schemeClr val="accent2"/>
            </a:solidFill>
          </c:spPr>
          <c:cat>
            <c:strRef>
              <c:f>Лист1!$A$2:$A$3</c:f>
              <c:strCache>
                <c:ptCount val="2"/>
                <c:pt idx="0">
                  <c:v>МКБ-10</c:v>
                </c:pt>
                <c:pt idx="1">
                  <c:v>МКБ-11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14400</c:v>
                </c:pt>
                <c:pt idx="1">
                  <c:v>50000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7E4-4870-90AF-D02011FF9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405440"/>
        <c:axId val="88775424"/>
      </c:areaChart>
      <c:catAx>
        <c:axId val="185405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ru-RU"/>
          </a:p>
        </c:txPr>
        <c:crossAx val="88775424"/>
        <c:crosses val="autoZero"/>
        <c:auto val="1"/>
        <c:lblAlgn val="ctr"/>
        <c:lblOffset val="100"/>
        <c:noMultiLvlLbl val="0"/>
      </c:catAx>
      <c:valAx>
        <c:axId val="887754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5405440"/>
        <c:crosses val="autoZero"/>
        <c:crossBetween val="midCat"/>
      </c:valAx>
    </c:plotArea>
    <c:legend>
      <c:legendPos val="r"/>
      <c:legendEntry>
        <c:idx val="0"/>
        <c:txPr>
          <a:bodyPr/>
          <a:lstStyle/>
          <a:p>
            <a: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defRPr>
            </a:pPr>
            <a:endParaRPr lang="ru-RU"/>
          </a:p>
        </c:txPr>
      </c:legendEntry>
      <c:layout>
        <c:manualLayout>
          <c:xMode val="edge"/>
          <c:yMode val="edge"/>
          <c:x val="0.73469983369903347"/>
          <c:y val="0.3112973150042152"/>
          <c:w val="0.24725647767532002"/>
          <c:h val="0.23994106863943221"/>
        </c:manualLayout>
      </c:layout>
      <c:overlay val="0"/>
      <c:txPr>
        <a:bodyPr/>
        <a:lstStyle/>
        <a:p>
          <a:pPr>
            <a:defRPr b="1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ru-RU"/>
        </a:p>
      </c:txPr>
    </c:legend>
    <c:plotVisOnly val="1"/>
    <c:dispBlanksAs val="zero"/>
    <c:showDLblsOverMax val="0"/>
  </c:chart>
  <c:txPr>
    <a:bodyPr/>
    <a:lstStyle/>
    <a:p>
      <a:pPr>
        <a:defRPr sz="2200"/>
      </a:pPr>
      <a:endParaRPr lang="ru-RU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3722310739855909E-2"/>
          <c:y val="5.2476216291262007E-2"/>
          <c:w val="0.63934341390531757"/>
          <c:h val="0.94227616207961185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cat>
            <c:strRef>
              <c:f>Лист1!$A$2:$A$5</c:f>
              <c:strCache>
                <c:ptCount val="4"/>
                <c:pt idx="0">
                  <c:v>образ жизни</c:v>
                </c:pt>
                <c:pt idx="1">
                  <c:v>наследственность</c:v>
                </c:pt>
                <c:pt idx="2">
                  <c:v>экология</c:v>
                </c:pt>
                <c:pt idx="3">
                  <c:v>уровень медицины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50</c:v>
                </c:pt>
                <c:pt idx="1">
                  <c:v>20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FDF-45EE-8106-35CD1172FA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2400" b="1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ru-RU" dirty="0" smtClean="0">
                <a:solidFill>
                  <a:srgbClr val="C00000"/>
                </a:solidFill>
              </a:rPr>
              <a:t>Основные</a:t>
            </a:r>
            <a:r>
              <a:rPr lang="ru-RU" baseline="0" dirty="0" smtClean="0">
                <a:solidFill>
                  <a:srgbClr val="C00000"/>
                </a:solidFill>
              </a:rPr>
              <a:t> ф</a:t>
            </a:r>
            <a:r>
              <a:rPr lang="ru-RU" dirty="0" smtClean="0">
                <a:solidFill>
                  <a:srgbClr val="C00000"/>
                </a:solidFill>
              </a:rPr>
              <a:t>акторы </a:t>
            </a:r>
            <a:r>
              <a:rPr lang="ru-RU" dirty="0">
                <a:solidFill>
                  <a:srgbClr val="C00000"/>
                </a:solidFill>
              </a:rPr>
              <a:t>здорового стиля жизни по мнению студентов 3 курса</a:t>
            </a:r>
          </a:p>
        </c:rich>
      </c:tx>
      <c:layout>
        <c:manualLayout>
          <c:xMode val="edge"/>
          <c:yMode val="edge"/>
          <c:x val="0.15400775694893343"/>
          <c:y val="1.8171832511429157E-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факторы здорового стиля жизни по мнению студентов</c:v>
                </c:pt>
              </c:strCache>
            </c:strRef>
          </c:tx>
          <c:cat>
            <c:strRef>
              <c:f>Лист1!$A$2:$A$5</c:f>
              <c:strCache>
                <c:ptCount val="4"/>
                <c:pt idx="0">
                  <c:v>правильное питание</c:v>
                </c:pt>
                <c:pt idx="1">
                  <c:v>отказ от вредных привычек</c:v>
                </c:pt>
                <c:pt idx="2">
                  <c:v>режим дня</c:v>
                </c:pt>
                <c:pt idx="3">
                  <c:v>физическая активность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35</c:v>
                </c:pt>
                <c:pt idx="1">
                  <c:v>29</c:v>
                </c:pt>
                <c:pt idx="2">
                  <c:v>22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3F-4F19-87C7-2BDF53ECE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1311678517560875"/>
          <c:y val="0.3179984576140476"/>
          <c:w val="0.3773373571253188"/>
          <c:h val="0.52826757143103176"/>
        </c:manualLayout>
      </c:layout>
      <c:overlay val="0"/>
      <c:txPr>
        <a:bodyPr/>
        <a:lstStyle/>
        <a:p>
          <a:pPr>
            <a:defRPr sz="2300"/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5628503099144989E-3"/>
          <c:y val="4.1233576577164012E-2"/>
          <c:w val="0.74245427471646519"/>
          <c:h val="0.92440510960853262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cat>
            <c:strRef>
              <c:f>Лист1!$A$2:$A$4</c:f>
              <c:strCache>
                <c:ptCount val="3"/>
                <c:pt idx="0">
                  <c:v>белки</c:v>
                </c:pt>
                <c:pt idx="1">
                  <c:v>жиры</c:v>
                </c:pt>
                <c:pt idx="2">
                  <c:v>углеводы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BEE-40F2-9872-EDE5BBB87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2000" b="1">
              <a:solidFill>
                <a:srgbClr val="C00000"/>
              </a:solidFill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0849030890369474"/>
          <c:y val="1.7307690997297773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правило Эрисмана</c:v>
                </c:pt>
              </c:strCache>
            </c:strRef>
          </c:tx>
          <c:cat>
            <c:strRef>
              <c:f>Лист1!$A$2:$A$4</c:f>
              <c:strCache>
                <c:ptCount val="3"/>
                <c:pt idx="0">
                  <c:v>сон</c:v>
                </c:pt>
                <c:pt idx="1">
                  <c:v>работа</c:v>
                </c:pt>
                <c:pt idx="2">
                  <c:v>отдых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33</c:v>
                </c:pt>
                <c:pt idx="1">
                  <c:v>33</c:v>
                </c:pt>
                <c:pt idx="2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92-433E-AC0A-C1A5992F7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175090854027858"/>
          <c:y val="0.34500338090525584"/>
          <c:w val="0.22594139915202907"/>
          <c:h val="0.35699815589050909"/>
        </c:manualLayout>
      </c:layout>
      <c:overlay val="0"/>
      <c:txPr>
        <a:bodyPr/>
        <a:lstStyle/>
        <a:p>
          <a:pPr>
            <a:defRPr sz="2400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2000" b="1">
          <a:solidFill>
            <a:srgbClr val="C00000"/>
          </a:solidFill>
        </a:defRPr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EE3AB-BF62-4328-ACB7-BF6557B63A9B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79C087A-7097-4BFB-A1B8-73C46DFBC7FA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r>
            <a:rPr lang="ru-RU" dirty="0" smtClean="0">
              <a:solidFill>
                <a:srgbClr val="C00000"/>
              </a:solidFill>
            </a:rPr>
            <a:t>Социальное </a:t>
          </a:r>
          <a:endParaRPr lang="ru-RU" dirty="0">
            <a:solidFill>
              <a:srgbClr val="C00000"/>
            </a:solidFill>
          </a:endParaRPr>
        </a:p>
      </dgm:t>
    </dgm:pt>
    <dgm:pt modelId="{9C7A42AF-C60D-4F49-85A1-CC8281110090}" type="parTrans" cxnId="{E0FB21A1-0841-4EC6-9E26-6961330C164A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49C35FF5-C78C-473E-85E6-A388547977FA}" type="sibTrans" cxnId="{E0FB21A1-0841-4EC6-9E26-6961330C164A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0F158C83-6AB9-4775-97D3-FFD7A596B5D1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r>
            <a:rPr lang="ru-RU" dirty="0" smtClean="0">
              <a:solidFill>
                <a:srgbClr val="C00000"/>
              </a:solidFill>
            </a:rPr>
            <a:t>Нравственное </a:t>
          </a:r>
          <a:endParaRPr lang="ru-RU" dirty="0">
            <a:solidFill>
              <a:srgbClr val="C00000"/>
            </a:solidFill>
          </a:endParaRPr>
        </a:p>
      </dgm:t>
    </dgm:pt>
    <dgm:pt modelId="{A1F75E0B-6A1B-4469-B3AE-0ED71388B7F5}" type="parTrans" cxnId="{8AF796FE-1D5A-41BF-847D-0E47BE12898B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DD586329-7765-4932-AC2F-332340AE4BE8}" type="sibTrans" cxnId="{8AF796FE-1D5A-41BF-847D-0E47BE12898B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64D1CC74-BE7A-4E1F-801F-B4706AD7D827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r>
            <a:rPr lang="ru-RU" dirty="0" smtClean="0">
              <a:solidFill>
                <a:srgbClr val="C00000"/>
              </a:solidFill>
            </a:rPr>
            <a:t>Психическое </a:t>
          </a:r>
          <a:endParaRPr lang="ru-RU" dirty="0">
            <a:solidFill>
              <a:srgbClr val="C00000"/>
            </a:solidFill>
          </a:endParaRPr>
        </a:p>
      </dgm:t>
    </dgm:pt>
    <dgm:pt modelId="{52F21C6A-A0BC-4549-A64F-88D325BEA7A2}" type="parTrans" cxnId="{1B8011C9-4408-4B96-85C0-F4D27BC1B2C5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FFF8944B-F743-4AD1-B63D-4FEF4426605B}" type="sibTrans" cxnId="{1B8011C9-4408-4B96-85C0-F4D27BC1B2C5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7119DE1F-FFD8-40F7-9AFD-D90F227E61E2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r>
            <a:rPr lang="ru-RU" dirty="0" smtClean="0">
              <a:solidFill>
                <a:srgbClr val="C00000"/>
              </a:solidFill>
            </a:rPr>
            <a:t>Физическое </a:t>
          </a:r>
          <a:endParaRPr lang="ru-RU" dirty="0">
            <a:solidFill>
              <a:srgbClr val="C00000"/>
            </a:solidFill>
          </a:endParaRPr>
        </a:p>
      </dgm:t>
    </dgm:pt>
    <dgm:pt modelId="{A5ECB4BC-5A16-4EB1-9107-D94F34F30F91}" type="parTrans" cxnId="{BA90395B-EE01-4F89-AF4F-884C49D8E990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3B5A0EDE-3036-4959-833B-AFFC55A0B396}" type="sibTrans" cxnId="{BA90395B-EE01-4F89-AF4F-884C49D8E990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D0AAFA54-A21F-4D54-B2B6-24861BDAAA63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r>
            <a:rPr lang="ru-RU" dirty="0" smtClean="0">
              <a:solidFill>
                <a:srgbClr val="C00000"/>
              </a:solidFill>
            </a:rPr>
            <a:t>Соматическое </a:t>
          </a:r>
          <a:endParaRPr lang="ru-RU" dirty="0">
            <a:solidFill>
              <a:srgbClr val="C00000"/>
            </a:solidFill>
          </a:endParaRPr>
        </a:p>
      </dgm:t>
    </dgm:pt>
    <dgm:pt modelId="{1CDB2719-2860-4095-B34E-B6D94395062C}" type="parTrans" cxnId="{FFA1F6B6-C48B-4320-8A2E-EC55058EF4E8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5F24B227-4B64-4E84-93D6-E2857B1D0F87}" type="sibTrans" cxnId="{FFA1F6B6-C48B-4320-8A2E-EC55058EF4E8}">
      <dgm:prSet/>
      <dgm:spPr/>
      <dgm:t>
        <a:bodyPr/>
        <a:lstStyle/>
        <a:p>
          <a:endParaRPr lang="ru-RU">
            <a:solidFill>
              <a:srgbClr val="C00000"/>
            </a:solidFill>
          </a:endParaRPr>
        </a:p>
      </dgm:t>
    </dgm:pt>
    <dgm:pt modelId="{C52795EB-D11B-4D08-A4D2-1971D9DC857D}" type="pres">
      <dgm:prSet presAssocID="{183EE3AB-BF62-4328-ACB7-BF6557B63A9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09645754-A9B6-433C-B91C-CF601DA8A6CC}" type="pres">
      <dgm:prSet presAssocID="{183EE3AB-BF62-4328-ACB7-BF6557B63A9B}" presName="pyramid" presStyleLbl="node1" presStyleIdx="0" presStyleCnt="1"/>
      <dgm:spPr>
        <a:solidFill>
          <a:schemeClr val="accent2"/>
        </a:solidFill>
      </dgm:spPr>
    </dgm:pt>
    <dgm:pt modelId="{C7F7C148-C595-44B7-90B4-71FCB23545EC}" type="pres">
      <dgm:prSet presAssocID="{183EE3AB-BF62-4328-ACB7-BF6557B63A9B}" presName="theList" presStyleCnt="0"/>
      <dgm:spPr/>
    </dgm:pt>
    <dgm:pt modelId="{22825D72-9FD1-4675-B029-9FB5CBCC6556}" type="pres">
      <dgm:prSet presAssocID="{079C087A-7097-4BFB-A1B8-73C46DFBC7FA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10FAD5-9BAA-4439-A9AE-BF61585D09CA}" type="pres">
      <dgm:prSet presAssocID="{079C087A-7097-4BFB-A1B8-73C46DFBC7FA}" presName="aSpace" presStyleCnt="0"/>
      <dgm:spPr/>
    </dgm:pt>
    <dgm:pt modelId="{7ADB2092-BC90-45E6-A4E7-547382CECE18}" type="pres">
      <dgm:prSet presAssocID="{0F158C83-6AB9-4775-97D3-FFD7A596B5D1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6F6C79-92EB-45DC-8EC1-99AF359DC7B6}" type="pres">
      <dgm:prSet presAssocID="{0F158C83-6AB9-4775-97D3-FFD7A596B5D1}" presName="aSpace" presStyleCnt="0"/>
      <dgm:spPr/>
    </dgm:pt>
    <dgm:pt modelId="{231259C4-5618-481A-9985-C67BB270D799}" type="pres">
      <dgm:prSet presAssocID="{64D1CC74-BE7A-4E1F-801F-B4706AD7D827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51527-AE9C-494B-8E09-74627834990E}" type="pres">
      <dgm:prSet presAssocID="{64D1CC74-BE7A-4E1F-801F-B4706AD7D827}" presName="aSpace" presStyleCnt="0"/>
      <dgm:spPr/>
    </dgm:pt>
    <dgm:pt modelId="{40503E88-03AD-4CA0-B189-5FB81946056C}" type="pres">
      <dgm:prSet presAssocID="{7119DE1F-FFD8-40F7-9AFD-D90F227E61E2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7AB3B9-1C04-4B2C-8899-5E074CDA49DB}" type="pres">
      <dgm:prSet presAssocID="{7119DE1F-FFD8-40F7-9AFD-D90F227E61E2}" presName="aSpace" presStyleCnt="0"/>
      <dgm:spPr/>
    </dgm:pt>
    <dgm:pt modelId="{37852CA8-644B-4BA6-822B-79818EC48F73}" type="pres">
      <dgm:prSet presAssocID="{D0AAFA54-A21F-4D54-B2B6-24861BDAAA63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EA9F42-49CB-4271-84CD-25DB2480E0B3}" type="pres">
      <dgm:prSet presAssocID="{D0AAFA54-A21F-4D54-B2B6-24861BDAAA63}" presName="aSpace" presStyleCnt="0"/>
      <dgm:spPr/>
    </dgm:pt>
  </dgm:ptLst>
  <dgm:cxnLst>
    <dgm:cxn modelId="{81DA94EC-1E3E-408F-906C-56DD137423AB}" type="presOf" srcId="{7119DE1F-FFD8-40F7-9AFD-D90F227E61E2}" destId="{40503E88-03AD-4CA0-B189-5FB81946056C}" srcOrd="0" destOrd="0" presId="urn:microsoft.com/office/officeart/2005/8/layout/pyramid2"/>
    <dgm:cxn modelId="{5B4015F2-8BDE-4E88-905E-249B2834AC99}" type="presOf" srcId="{183EE3AB-BF62-4328-ACB7-BF6557B63A9B}" destId="{C52795EB-D11B-4D08-A4D2-1971D9DC857D}" srcOrd="0" destOrd="0" presId="urn:microsoft.com/office/officeart/2005/8/layout/pyramid2"/>
    <dgm:cxn modelId="{FB2323D6-7958-4314-8862-8F40BAAB73DE}" type="presOf" srcId="{079C087A-7097-4BFB-A1B8-73C46DFBC7FA}" destId="{22825D72-9FD1-4675-B029-9FB5CBCC6556}" srcOrd="0" destOrd="0" presId="urn:microsoft.com/office/officeart/2005/8/layout/pyramid2"/>
    <dgm:cxn modelId="{1B8011C9-4408-4B96-85C0-F4D27BC1B2C5}" srcId="{183EE3AB-BF62-4328-ACB7-BF6557B63A9B}" destId="{64D1CC74-BE7A-4E1F-801F-B4706AD7D827}" srcOrd="2" destOrd="0" parTransId="{52F21C6A-A0BC-4549-A64F-88D325BEA7A2}" sibTransId="{FFF8944B-F743-4AD1-B63D-4FEF4426605B}"/>
    <dgm:cxn modelId="{C4C7BDDA-E197-4D0C-9AC5-390C5B6E74A6}" type="presOf" srcId="{D0AAFA54-A21F-4D54-B2B6-24861BDAAA63}" destId="{37852CA8-644B-4BA6-822B-79818EC48F73}" srcOrd="0" destOrd="0" presId="urn:microsoft.com/office/officeart/2005/8/layout/pyramid2"/>
    <dgm:cxn modelId="{FFA1F6B6-C48B-4320-8A2E-EC55058EF4E8}" srcId="{183EE3AB-BF62-4328-ACB7-BF6557B63A9B}" destId="{D0AAFA54-A21F-4D54-B2B6-24861BDAAA63}" srcOrd="4" destOrd="0" parTransId="{1CDB2719-2860-4095-B34E-B6D94395062C}" sibTransId="{5F24B227-4B64-4E84-93D6-E2857B1D0F87}"/>
    <dgm:cxn modelId="{16AD8BAC-0E0A-47D8-A9B3-6D66A2755FDF}" type="presOf" srcId="{0F158C83-6AB9-4775-97D3-FFD7A596B5D1}" destId="{7ADB2092-BC90-45E6-A4E7-547382CECE18}" srcOrd="0" destOrd="0" presId="urn:microsoft.com/office/officeart/2005/8/layout/pyramid2"/>
    <dgm:cxn modelId="{7184FEDA-1AE3-4A5A-A857-C9879DB7D608}" type="presOf" srcId="{64D1CC74-BE7A-4E1F-801F-B4706AD7D827}" destId="{231259C4-5618-481A-9985-C67BB270D799}" srcOrd="0" destOrd="0" presId="urn:microsoft.com/office/officeart/2005/8/layout/pyramid2"/>
    <dgm:cxn modelId="{8AF796FE-1D5A-41BF-847D-0E47BE12898B}" srcId="{183EE3AB-BF62-4328-ACB7-BF6557B63A9B}" destId="{0F158C83-6AB9-4775-97D3-FFD7A596B5D1}" srcOrd="1" destOrd="0" parTransId="{A1F75E0B-6A1B-4469-B3AE-0ED71388B7F5}" sibTransId="{DD586329-7765-4932-AC2F-332340AE4BE8}"/>
    <dgm:cxn modelId="{BA90395B-EE01-4F89-AF4F-884C49D8E990}" srcId="{183EE3AB-BF62-4328-ACB7-BF6557B63A9B}" destId="{7119DE1F-FFD8-40F7-9AFD-D90F227E61E2}" srcOrd="3" destOrd="0" parTransId="{A5ECB4BC-5A16-4EB1-9107-D94F34F30F91}" sibTransId="{3B5A0EDE-3036-4959-833B-AFFC55A0B396}"/>
    <dgm:cxn modelId="{E0FB21A1-0841-4EC6-9E26-6961330C164A}" srcId="{183EE3AB-BF62-4328-ACB7-BF6557B63A9B}" destId="{079C087A-7097-4BFB-A1B8-73C46DFBC7FA}" srcOrd="0" destOrd="0" parTransId="{9C7A42AF-C60D-4F49-85A1-CC8281110090}" sibTransId="{49C35FF5-C78C-473E-85E6-A388547977FA}"/>
    <dgm:cxn modelId="{76F66469-9CEF-4229-9A50-269D80E0E876}" type="presParOf" srcId="{C52795EB-D11B-4D08-A4D2-1971D9DC857D}" destId="{09645754-A9B6-433C-B91C-CF601DA8A6CC}" srcOrd="0" destOrd="0" presId="urn:microsoft.com/office/officeart/2005/8/layout/pyramid2"/>
    <dgm:cxn modelId="{B9CD3D2E-8485-436A-B35E-D5C4663397E3}" type="presParOf" srcId="{C52795EB-D11B-4D08-A4D2-1971D9DC857D}" destId="{C7F7C148-C595-44B7-90B4-71FCB23545EC}" srcOrd="1" destOrd="0" presId="urn:microsoft.com/office/officeart/2005/8/layout/pyramid2"/>
    <dgm:cxn modelId="{C109D552-154E-4E48-A479-256223E84131}" type="presParOf" srcId="{C7F7C148-C595-44B7-90B4-71FCB23545EC}" destId="{22825D72-9FD1-4675-B029-9FB5CBCC6556}" srcOrd="0" destOrd="0" presId="urn:microsoft.com/office/officeart/2005/8/layout/pyramid2"/>
    <dgm:cxn modelId="{28084570-A564-42EE-BD48-C35C874AE594}" type="presParOf" srcId="{C7F7C148-C595-44B7-90B4-71FCB23545EC}" destId="{F610FAD5-9BAA-4439-A9AE-BF61585D09CA}" srcOrd="1" destOrd="0" presId="urn:microsoft.com/office/officeart/2005/8/layout/pyramid2"/>
    <dgm:cxn modelId="{043C1940-D411-48A8-888B-4243A86B8E1C}" type="presParOf" srcId="{C7F7C148-C595-44B7-90B4-71FCB23545EC}" destId="{7ADB2092-BC90-45E6-A4E7-547382CECE18}" srcOrd="2" destOrd="0" presId="urn:microsoft.com/office/officeart/2005/8/layout/pyramid2"/>
    <dgm:cxn modelId="{DF0574DE-29C2-4930-91D0-1AF1DE8B1722}" type="presParOf" srcId="{C7F7C148-C595-44B7-90B4-71FCB23545EC}" destId="{D26F6C79-92EB-45DC-8EC1-99AF359DC7B6}" srcOrd="3" destOrd="0" presId="urn:microsoft.com/office/officeart/2005/8/layout/pyramid2"/>
    <dgm:cxn modelId="{6BDDE7AB-09F1-43C3-820C-B6E3FDDBEB4A}" type="presParOf" srcId="{C7F7C148-C595-44B7-90B4-71FCB23545EC}" destId="{231259C4-5618-481A-9985-C67BB270D799}" srcOrd="4" destOrd="0" presId="urn:microsoft.com/office/officeart/2005/8/layout/pyramid2"/>
    <dgm:cxn modelId="{698FB221-9D7C-4B3C-87AF-A6DFDDDE62BC}" type="presParOf" srcId="{C7F7C148-C595-44B7-90B4-71FCB23545EC}" destId="{CC351527-AE9C-494B-8E09-74627834990E}" srcOrd="5" destOrd="0" presId="urn:microsoft.com/office/officeart/2005/8/layout/pyramid2"/>
    <dgm:cxn modelId="{72E226D2-DE4F-43A5-BE8F-A040B9DC4518}" type="presParOf" srcId="{C7F7C148-C595-44B7-90B4-71FCB23545EC}" destId="{40503E88-03AD-4CA0-B189-5FB81946056C}" srcOrd="6" destOrd="0" presId="urn:microsoft.com/office/officeart/2005/8/layout/pyramid2"/>
    <dgm:cxn modelId="{2F605F35-ED2A-4CF4-A6A8-C605813CDCDB}" type="presParOf" srcId="{C7F7C148-C595-44B7-90B4-71FCB23545EC}" destId="{EE7AB3B9-1C04-4B2C-8899-5E074CDA49DB}" srcOrd="7" destOrd="0" presId="urn:microsoft.com/office/officeart/2005/8/layout/pyramid2"/>
    <dgm:cxn modelId="{F33B6223-D422-49DC-B743-CA43F1F5B858}" type="presParOf" srcId="{C7F7C148-C595-44B7-90B4-71FCB23545EC}" destId="{37852CA8-644B-4BA6-822B-79818EC48F73}" srcOrd="8" destOrd="0" presId="urn:microsoft.com/office/officeart/2005/8/layout/pyramid2"/>
    <dgm:cxn modelId="{1C384DFF-E00D-4028-9E5B-B9BF63FA65B3}" type="presParOf" srcId="{C7F7C148-C595-44B7-90B4-71FCB23545EC}" destId="{C6EA9F42-49CB-4271-84CD-25DB2480E0B3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833AAD-1F28-4593-A54C-1BFCA320A5D5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4FDD68E3-93EC-439E-94F0-AD9758EBF2E9}">
      <dgm:prSet phldrT="[Текст]" custT="1"/>
      <dgm:spPr>
        <a:ln>
          <a:solidFill>
            <a:srgbClr val="C00000"/>
          </a:solidFill>
        </a:ln>
      </dgm:spPr>
      <dgm:t>
        <a:bodyPr/>
        <a:lstStyle/>
        <a:p>
          <a:r>
            <a:rPr lang="ru-RU" sz="2800" b="1" dirty="0" smtClean="0">
              <a:solidFill>
                <a:srgbClr val="C00000"/>
              </a:solidFill>
            </a:rPr>
            <a:t>Физическое здоровье</a:t>
          </a:r>
          <a:r>
            <a:rPr lang="ru-RU" sz="2800" dirty="0" smtClean="0">
              <a:solidFill>
                <a:srgbClr val="C00000"/>
              </a:solidFill>
            </a:rPr>
            <a:t> - уровень роста и развития органов и систем, основу которого  составляют </a:t>
          </a:r>
          <a:r>
            <a:rPr lang="ru-RU" sz="2800" b="1" dirty="0" smtClean="0">
              <a:solidFill>
                <a:srgbClr val="C00000"/>
              </a:solidFill>
            </a:rPr>
            <a:t>морфологические и функциональные резервы, обеспечивающие адаптационные реакции</a:t>
          </a:r>
          <a:endParaRPr lang="ru-RU" sz="2800" b="1" dirty="0">
            <a:solidFill>
              <a:srgbClr val="C00000"/>
            </a:solidFill>
          </a:endParaRPr>
        </a:p>
      </dgm:t>
    </dgm:pt>
    <dgm:pt modelId="{1716E712-1369-4D13-A5EC-95662F2AB3E8}" type="parTrans" cxnId="{77BD8DF6-50A2-4A19-A16D-C74AECEF6C9C}">
      <dgm:prSet/>
      <dgm:spPr/>
      <dgm:t>
        <a:bodyPr/>
        <a:lstStyle/>
        <a:p>
          <a:endParaRPr lang="ru-RU"/>
        </a:p>
      </dgm:t>
    </dgm:pt>
    <dgm:pt modelId="{7E3312E3-BB6D-4155-B4FE-15616B9BE09C}" type="sibTrans" cxnId="{77BD8DF6-50A2-4A19-A16D-C74AECEF6C9C}">
      <dgm:prSet/>
      <dgm:spPr/>
      <dgm:t>
        <a:bodyPr/>
        <a:lstStyle/>
        <a:p>
          <a:endParaRPr lang="ru-RU"/>
        </a:p>
      </dgm:t>
    </dgm:pt>
    <dgm:pt modelId="{F8DF7D28-935D-4580-8344-C1434F87E5A6}">
      <dgm:prSet phldrT="[Текст]" custT="1"/>
      <dgm:spPr>
        <a:ln>
          <a:solidFill>
            <a:srgbClr val="C00000"/>
          </a:solidFill>
        </a:ln>
      </dgm:spPr>
      <dgm:t>
        <a:bodyPr/>
        <a:lstStyle/>
        <a:p>
          <a:r>
            <a:rPr lang="ru-RU" sz="2800" b="1" dirty="0" smtClean="0">
              <a:solidFill>
                <a:srgbClr val="C00000"/>
              </a:solidFill>
            </a:rPr>
            <a:t>Соматическое здоровье </a:t>
          </a:r>
          <a:r>
            <a:rPr lang="ru-RU" sz="2800" dirty="0" smtClean="0">
              <a:solidFill>
                <a:srgbClr val="C00000"/>
              </a:solidFill>
            </a:rPr>
            <a:t>- текущее состояние органов и систем организма человека, основу которого составляет </a:t>
          </a:r>
          <a:r>
            <a:rPr lang="ru-RU" sz="2800" b="1" dirty="0" smtClean="0">
              <a:solidFill>
                <a:srgbClr val="C00000"/>
              </a:solidFill>
            </a:rPr>
            <a:t>биологическая программа индивидуального развития</a:t>
          </a:r>
          <a:r>
            <a:rPr lang="ru-RU" sz="2800" b="1" dirty="0" smtClean="0">
              <a:solidFill>
                <a:srgbClr val="C00000"/>
              </a:solidFill>
              <a:latin typeface="Calibri"/>
            </a:rPr>
            <a:t>*</a:t>
          </a:r>
          <a:endParaRPr lang="ru-RU" sz="2800" b="1" dirty="0">
            <a:solidFill>
              <a:srgbClr val="C00000"/>
            </a:solidFill>
          </a:endParaRPr>
        </a:p>
      </dgm:t>
    </dgm:pt>
    <dgm:pt modelId="{BD10AB4A-48B7-4214-A6DD-A2AF57F4D001}" type="parTrans" cxnId="{AE62A235-B10B-4DD9-B29A-DEA0774CDDDA}">
      <dgm:prSet/>
      <dgm:spPr/>
      <dgm:t>
        <a:bodyPr/>
        <a:lstStyle/>
        <a:p>
          <a:endParaRPr lang="ru-RU"/>
        </a:p>
      </dgm:t>
    </dgm:pt>
    <dgm:pt modelId="{7C962995-863E-4A99-9483-EB2AFFAF221F}" type="sibTrans" cxnId="{AE62A235-B10B-4DD9-B29A-DEA0774CDDDA}">
      <dgm:prSet/>
      <dgm:spPr/>
      <dgm:t>
        <a:bodyPr/>
        <a:lstStyle/>
        <a:p>
          <a:endParaRPr lang="ru-RU"/>
        </a:p>
      </dgm:t>
    </dgm:pt>
    <dgm:pt modelId="{AB2FBBB8-D81E-4BBF-8BD9-FC03A383C40A}" type="pres">
      <dgm:prSet presAssocID="{D4833AAD-1F28-4593-A54C-1BFCA320A5D5}" presName="compositeShape" presStyleCnt="0">
        <dgm:presLayoutVars>
          <dgm:dir/>
          <dgm:resizeHandles/>
        </dgm:presLayoutVars>
      </dgm:prSet>
      <dgm:spPr/>
    </dgm:pt>
    <dgm:pt modelId="{7F0B3FA6-EC0D-4541-B41D-9B3F63A30C35}" type="pres">
      <dgm:prSet presAssocID="{D4833AAD-1F28-4593-A54C-1BFCA320A5D5}" presName="pyramid" presStyleLbl="node1" presStyleIdx="0" presStyleCnt="1"/>
      <dgm:spPr>
        <a:solidFill>
          <a:srgbClr val="C00000"/>
        </a:solidFill>
      </dgm:spPr>
    </dgm:pt>
    <dgm:pt modelId="{4B464AD8-0ACD-4A43-867F-428872F793FD}" type="pres">
      <dgm:prSet presAssocID="{D4833AAD-1F28-4593-A54C-1BFCA320A5D5}" presName="theList" presStyleCnt="0"/>
      <dgm:spPr/>
    </dgm:pt>
    <dgm:pt modelId="{53398B16-5E53-4C2A-B3D7-C1334EFD3DD0}" type="pres">
      <dgm:prSet presAssocID="{4FDD68E3-93EC-439E-94F0-AD9758EBF2E9}" presName="aNode" presStyleLbl="fgAcc1" presStyleIdx="0" presStyleCnt="2" custScaleX="262242" custScaleY="13492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8B9071-5C40-4E40-88DA-11C341AD8957}" type="pres">
      <dgm:prSet presAssocID="{4FDD68E3-93EC-439E-94F0-AD9758EBF2E9}" presName="aSpace" presStyleCnt="0"/>
      <dgm:spPr/>
    </dgm:pt>
    <dgm:pt modelId="{7DEACCAE-5253-42D1-AC1E-A097F485C42A}" type="pres">
      <dgm:prSet presAssocID="{F8DF7D28-935D-4580-8344-C1434F87E5A6}" presName="aNode" presStyleLbl="fgAcc1" presStyleIdx="1" presStyleCnt="2" custScaleX="264568" custScaleY="127277" custLinFactY="6553" custLinFactNeighborX="200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C35B37-CF89-42E8-97A1-5935360C36F8}" type="pres">
      <dgm:prSet presAssocID="{F8DF7D28-935D-4580-8344-C1434F87E5A6}" presName="aSpace" presStyleCnt="0"/>
      <dgm:spPr/>
    </dgm:pt>
  </dgm:ptLst>
  <dgm:cxnLst>
    <dgm:cxn modelId="{07E5B8D9-60C5-43B3-837A-6FB720ECED9F}" type="presOf" srcId="{F8DF7D28-935D-4580-8344-C1434F87E5A6}" destId="{7DEACCAE-5253-42D1-AC1E-A097F485C42A}" srcOrd="0" destOrd="0" presId="urn:microsoft.com/office/officeart/2005/8/layout/pyramid2"/>
    <dgm:cxn modelId="{77BD8DF6-50A2-4A19-A16D-C74AECEF6C9C}" srcId="{D4833AAD-1F28-4593-A54C-1BFCA320A5D5}" destId="{4FDD68E3-93EC-439E-94F0-AD9758EBF2E9}" srcOrd="0" destOrd="0" parTransId="{1716E712-1369-4D13-A5EC-95662F2AB3E8}" sibTransId="{7E3312E3-BB6D-4155-B4FE-15616B9BE09C}"/>
    <dgm:cxn modelId="{AE62A235-B10B-4DD9-B29A-DEA0774CDDDA}" srcId="{D4833AAD-1F28-4593-A54C-1BFCA320A5D5}" destId="{F8DF7D28-935D-4580-8344-C1434F87E5A6}" srcOrd="1" destOrd="0" parTransId="{BD10AB4A-48B7-4214-A6DD-A2AF57F4D001}" sibTransId="{7C962995-863E-4A99-9483-EB2AFFAF221F}"/>
    <dgm:cxn modelId="{15DD8534-2801-4483-B290-C71B99C23C96}" type="presOf" srcId="{4FDD68E3-93EC-439E-94F0-AD9758EBF2E9}" destId="{53398B16-5E53-4C2A-B3D7-C1334EFD3DD0}" srcOrd="0" destOrd="0" presId="urn:microsoft.com/office/officeart/2005/8/layout/pyramid2"/>
    <dgm:cxn modelId="{E14A269F-4AD7-4B5E-9421-065EED20BC72}" type="presOf" srcId="{D4833AAD-1F28-4593-A54C-1BFCA320A5D5}" destId="{AB2FBBB8-D81E-4BBF-8BD9-FC03A383C40A}" srcOrd="0" destOrd="0" presId="urn:microsoft.com/office/officeart/2005/8/layout/pyramid2"/>
    <dgm:cxn modelId="{D6A23097-A7E2-49E0-9B5F-AE8B99695DF6}" type="presParOf" srcId="{AB2FBBB8-D81E-4BBF-8BD9-FC03A383C40A}" destId="{7F0B3FA6-EC0D-4541-B41D-9B3F63A30C35}" srcOrd="0" destOrd="0" presId="urn:microsoft.com/office/officeart/2005/8/layout/pyramid2"/>
    <dgm:cxn modelId="{02736F6C-1758-456D-97DB-5A86251C25AE}" type="presParOf" srcId="{AB2FBBB8-D81E-4BBF-8BD9-FC03A383C40A}" destId="{4B464AD8-0ACD-4A43-867F-428872F793FD}" srcOrd="1" destOrd="0" presId="urn:microsoft.com/office/officeart/2005/8/layout/pyramid2"/>
    <dgm:cxn modelId="{6B5F26E4-0152-4DA1-84B4-1417A4797FB9}" type="presParOf" srcId="{4B464AD8-0ACD-4A43-867F-428872F793FD}" destId="{53398B16-5E53-4C2A-B3D7-C1334EFD3DD0}" srcOrd="0" destOrd="0" presId="urn:microsoft.com/office/officeart/2005/8/layout/pyramid2"/>
    <dgm:cxn modelId="{350A37B6-68BC-4F39-91A0-04B4F8075377}" type="presParOf" srcId="{4B464AD8-0ACD-4A43-867F-428872F793FD}" destId="{9F8B9071-5C40-4E40-88DA-11C341AD8957}" srcOrd="1" destOrd="0" presId="urn:microsoft.com/office/officeart/2005/8/layout/pyramid2"/>
    <dgm:cxn modelId="{7AA90A39-DB7A-46DA-A678-E8C18B2C21A5}" type="presParOf" srcId="{4B464AD8-0ACD-4A43-867F-428872F793FD}" destId="{7DEACCAE-5253-42D1-AC1E-A097F485C42A}" srcOrd="2" destOrd="0" presId="urn:microsoft.com/office/officeart/2005/8/layout/pyramid2"/>
    <dgm:cxn modelId="{8602602E-529B-4EDD-9563-B0FDFFD2BDA3}" type="presParOf" srcId="{4B464AD8-0ACD-4A43-867F-428872F793FD}" destId="{3EC35B37-CF89-42E8-97A1-5935360C36F8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50185D-9163-4A49-934B-2984B97A17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EE09E4-758B-4797-B7B2-093B89D8D581}">
      <dgm:prSet phldrT="[Текст]"/>
      <dgm:spPr>
        <a:solidFill>
          <a:schemeClr val="accent2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 dirty="0" smtClean="0"/>
            <a:t>Реализовать  свой потенциал</a:t>
          </a:r>
          <a:endParaRPr lang="ru-RU" dirty="0"/>
        </a:p>
      </dgm:t>
    </dgm:pt>
    <dgm:pt modelId="{6602143F-18B9-43A8-B4F3-680406E6A028}" type="parTrans" cxnId="{0A7DD99E-9453-4D28-A213-DBCC650B80FB}">
      <dgm:prSet/>
      <dgm:spPr/>
      <dgm:t>
        <a:bodyPr/>
        <a:lstStyle/>
        <a:p>
          <a:endParaRPr lang="ru-RU"/>
        </a:p>
      </dgm:t>
    </dgm:pt>
    <dgm:pt modelId="{CB3B78CF-C5B1-4A03-B7CE-214A8527BA59}" type="sibTrans" cxnId="{0A7DD99E-9453-4D28-A213-DBCC650B80FB}">
      <dgm:prSet/>
      <dgm:spPr>
        <a:ln>
          <a:solidFill>
            <a:srgbClr val="C00000"/>
          </a:solidFill>
        </a:ln>
      </dgm:spPr>
      <dgm:t>
        <a:bodyPr/>
        <a:lstStyle/>
        <a:p>
          <a:endParaRPr lang="ru-RU"/>
        </a:p>
      </dgm:t>
    </dgm:pt>
    <dgm:pt modelId="{EDABDC3F-D82C-4F55-8909-B2CD33E4A293}">
      <dgm:prSet phldrT="[Текст]"/>
      <dgm:spPr>
        <a:solidFill>
          <a:schemeClr val="accent2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 dirty="0" smtClean="0"/>
            <a:t>Справляться со стрессом</a:t>
          </a:r>
          <a:endParaRPr lang="ru-RU" dirty="0"/>
        </a:p>
      </dgm:t>
    </dgm:pt>
    <dgm:pt modelId="{9DE1710E-833D-4F19-9F1B-40EF90AD5CD4}" type="parTrans" cxnId="{B6E55E8B-3FBB-4A13-9059-9C1F0AD08AF5}">
      <dgm:prSet/>
      <dgm:spPr/>
      <dgm:t>
        <a:bodyPr/>
        <a:lstStyle/>
        <a:p>
          <a:endParaRPr lang="ru-RU"/>
        </a:p>
      </dgm:t>
    </dgm:pt>
    <dgm:pt modelId="{9362E818-ADF7-486A-9A55-273B3B5F88D7}" type="sibTrans" cxnId="{B6E55E8B-3FBB-4A13-9059-9C1F0AD08AF5}">
      <dgm:prSet/>
      <dgm:spPr/>
      <dgm:t>
        <a:bodyPr/>
        <a:lstStyle/>
        <a:p>
          <a:endParaRPr lang="ru-RU"/>
        </a:p>
      </dgm:t>
    </dgm:pt>
    <dgm:pt modelId="{4FDE491E-7F1D-4EF1-8119-B00F6EEEE426}">
      <dgm:prSet phldrT="[Текст]"/>
      <dgm:spPr>
        <a:solidFill>
          <a:schemeClr val="accent2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 dirty="0" smtClean="0"/>
            <a:t>Продуктивно трудиться</a:t>
          </a:r>
          <a:endParaRPr lang="ru-RU" dirty="0"/>
        </a:p>
      </dgm:t>
    </dgm:pt>
    <dgm:pt modelId="{80A839F8-F77A-4573-9510-66441D465DC6}" type="parTrans" cxnId="{ED1E8241-FB9A-4078-BEC0-8F911915E2C2}">
      <dgm:prSet/>
      <dgm:spPr/>
      <dgm:t>
        <a:bodyPr/>
        <a:lstStyle/>
        <a:p>
          <a:endParaRPr lang="ru-RU"/>
        </a:p>
      </dgm:t>
    </dgm:pt>
    <dgm:pt modelId="{C4105296-711C-4118-82EA-ACE905C55904}" type="sibTrans" cxnId="{ED1E8241-FB9A-4078-BEC0-8F911915E2C2}">
      <dgm:prSet/>
      <dgm:spPr/>
      <dgm:t>
        <a:bodyPr/>
        <a:lstStyle/>
        <a:p>
          <a:endParaRPr lang="ru-RU"/>
        </a:p>
      </dgm:t>
    </dgm:pt>
    <dgm:pt modelId="{4479C2C1-8E4D-4185-A3A8-FEAAB27F08CB}">
      <dgm:prSet phldrT="[Текст]"/>
      <dgm:spPr>
        <a:solidFill>
          <a:schemeClr val="accent2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 dirty="0" smtClean="0"/>
            <a:t>Вносить вклад в жизнь общества</a:t>
          </a:r>
          <a:endParaRPr lang="ru-RU" dirty="0"/>
        </a:p>
      </dgm:t>
    </dgm:pt>
    <dgm:pt modelId="{B80D69C7-B668-47AD-B703-5EC99C3332BB}" type="parTrans" cxnId="{ABAC4198-0FF5-4E30-B9E6-E93A2F841C72}">
      <dgm:prSet/>
      <dgm:spPr/>
      <dgm:t>
        <a:bodyPr/>
        <a:lstStyle/>
        <a:p>
          <a:endParaRPr lang="ru-RU"/>
        </a:p>
      </dgm:t>
    </dgm:pt>
    <dgm:pt modelId="{431900E1-9A9E-4A65-982E-D12A28381EB1}" type="sibTrans" cxnId="{ABAC4198-0FF5-4E30-B9E6-E93A2F841C72}">
      <dgm:prSet/>
      <dgm:spPr/>
      <dgm:t>
        <a:bodyPr/>
        <a:lstStyle/>
        <a:p>
          <a:endParaRPr lang="ru-RU"/>
        </a:p>
      </dgm:t>
    </dgm:pt>
    <dgm:pt modelId="{0E611BC9-3E01-4457-B89F-7D00CA897391}" type="pres">
      <dgm:prSet presAssocID="{9750185D-9163-4A49-934B-2984B97A17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48EB067-4070-41AF-A1B8-FA8355D82718}" type="pres">
      <dgm:prSet presAssocID="{9750185D-9163-4A49-934B-2984B97A17FC}" presName="Name1" presStyleCnt="0"/>
      <dgm:spPr/>
    </dgm:pt>
    <dgm:pt modelId="{6FE56C12-5A11-43FE-ABEE-4D38B57861E8}" type="pres">
      <dgm:prSet presAssocID="{9750185D-9163-4A49-934B-2984B97A17FC}" presName="cycle" presStyleCnt="0"/>
      <dgm:spPr/>
    </dgm:pt>
    <dgm:pt modelId="{F3160F5C-D221-4501-8948-AF45072303CD}" type="pres">
      <dgm:prSet presAssocID="{9750185D-9163-4A49-934B-2984B97A17FC}" presName="srcNode" presStyleLbl="node1" presStyleIdx="0" presStyleCnt="4"/>
      <dgm:spPr/>
    </dgm:pt>
    <dgm:pt modelId="{78F07DDF-BBA1-48B7-807C-1B28043C2CCA}" type="pres">
      <dgm:prSet presAssocID="{9750185D-9163-4A49-934B-2984B97A17FC}" presName="conn" presStyleLbl="parChTrans1D2" presStyleIdx="0" presStyleCnt="1"/>
      <dgm:spPr/>
      <dgm:t>
        <a:bodyPr/>
        <a:lstStyle/>
        <a:p>
          <a:endParaRPr lang="ru-RU"/>
        </a:p>
      </dgm:t>
    </dgm:pt>
    <dgm:pt modelId="{697B34F3-7F63-4D48-B2BE-BEA3B1051730}" type="pres">
      <dgm:prSet presAssocID="{9750185D-9163-4A49-934B-2984B97A17FC}" presName="extraNode" presStyleLbl="node1" presStyleIdx="0" presStyleCnt="4"/>
      <dgm:spPr/>
    </dgm:pt>
    <dgm:pt modelId="{30B1D099-1341-492B-8807-DA64CBA09529}" type="pres">
      <dgm:prSet presAssocID="{9750185D-9163-4A49-934B-2984B97A17FC}" presName="dstNode" presStyleLbl="node1" presStyleIdx="0" presStyleCnt="4"/>
      <dgm:spPr/>
    </dgm:pt>
    <dgm:pt modelId="{CB153A4A-B53E-4D43-BA1B-AE7F3F33AD6E}" type="pres">
      <dgm:prSet presAssocID="{90EE09E4-758B-4797-B7B2-093B89D8D58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F6AA7F-82E1-47D0-96FE-6F4EF17D02C1}" type="pres">
      <dgm:prSet presAssocID="{90EE09E4-758B-4797-B7B2-093B89D8D581}" presName="accent_1" presStyleCnt="0"/>
      <dgm:spPr/>
    </dgm:pt>
    <dgm:pt modelId="{9BA46C30-6B50-4AF1-8947-1F62782A1CAB}" type="pres">
      <dgm:prSet presAssocID="{90EE09E4-758B-4797-B7B2-093B89D8D581}" presName="accentRepeatNode" presStyleLbl="solidFgAcc1" presStyleIdx="0" presStyleCnt="4"/>
      <dgm:spPr>
        <a:ln>
          <a:solidFill>
            <a:srgbClr val="C00000"/>
          </a:solidFill>
        </a:ln>
      </dgm:spPr>
    </dgm:pt>
    <dgm:pt modelId="{D39DC6B7-6487-400A-92E4-B3FA629330CE}" type="pres">
      <dgm:prSet presAssocID="{EDABDC3F-D82C-4F55-8909-B2CD33E4A29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7945C6-2750-4752-86BA-30470E262F75}" type="pres">
      <dgm:prSet presAssocID="{EDABDC3F-D82C-4F55-8909-B2CD33E4A293}" presName="accent_2" presStyleCnt="0"/>
      <dgm:spPr/>
    </dgm:pt>
    <dgm:pt modelId="{2875DA39-2F71-42D2-BF62-846B7EEECD71}" type="pres">
      <dgm:prSet presAssocID="{EDABDC3F-D82C-4F55-8909-B2CD33E4A293}" presName="accentRepeatNode" presStyleLbl="solidFgAcc1" presStyleIdx="1" presStyleCnt="4"/>
      <dgm:spPr>
        <a:ln>
          <a:solidFill>
            <a:srgbClr val="C00000"/>
          </a:solidFill>
        </a:ln>
      </dgm:spPr>
    </dgm:pt>
    <dgm:pt modelId="{ACF4AE38-4399-462B-B0D9-2A23F971CB30}" type="pres">
      <dgm:prSet presAssocID="{4FDE491E-7F1D-4EF1-8119-B00F6EEEE426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D2DDFB-C9C7-4E21-857D-C280BEC7C85B}" type="pres">
      <dgm:prSet presAssocID="{4FDE491E-7F1D-4EF1-8119-B00F6EEEE426}" presName="accent_3" presStyleCnt="0"/>
      <dgm:spPr/>
    </dgm:pt>
    <dgm:pt modelId="{1E735F8D-9A0C-4431-9285-40423FF25366}" type="pres">
      <dgm:prSet presAssocID="{4FDE491E-7F1D-4EF1-8119-B00F6EEEE426}" presName="accentRepeatNode" presStyleLbl="solidFgAcc1" presStyleIdx="2" presStyleCnt="4"/>
      <dgm:spPr>
        <a:ln>
          <a:solidFill>
            <a:srgbClr val="C00000"/>
          </a:solidFill>
        </a:ln>
      </dgm:spPr>
    </dgm:pt>
    <dgm:pt modelId="{C741DE70-33E7-4EAD-A710-B85A4A420846}" type="pres">
      <dgm:prSet presAssocID="{4479C2C1-8E4D-4185-A3A8-FEAAB27F08C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FC4F5A-A431-4BCD-B78A-3E665DE1DC69}" type="pres">
      <dgm:prSet presAssocID="{4479C2C1-8E4D-4185-A3A8-FEAAB27F08CB}" presName="accent_4" presStyleCnt="0"/>
      <dgm:spPr/>
    </dgm:pt>
    <dgm:pt modelId="{E909AB46-716C-41DA-9A31-E6EA08FF6B4C}" type="pres">
      <dgm:prSet presAssocID="{4479C2C1-8E4D-4185-A3A8-FEAAB27F08CB}" presName="accentRepeatNode" presStyleLbl="solidFgAcc1" presStyleIdx="3" presStyleCnt="4"/>
      <dgm:spPr>
        <a:ln>
          <a:solidFill>
            <a:srgbClr val="C00000"/>
          </a:solidFill>
        </a:ln>
      </dgm:spPr>
    </dgm:pt>
  </dgm:ptLst>
  <dgm:cxnLst>
    <dgm:cxn modelId="{4C15DA14-51DC-4A56-BF93-5128CFF1612F}" type="presOf" srcId="{CB3B78CF-C5B1-4A03-B7CE-214A8527BA59}" destId="{78F07DDF-BBA1-48B7-807C-1B28043C2CCA}" srcOrd="0" destOrd="0" presId="urn:microsoft.com/office/officeart/2008/layout/VerticalCurvedList"/>
    <dgm:cxn modelId="{EF590AA8-CB36-40C7-AD3E-F0F416258744}" type="presOf" srcId="{4479C2C1-8E4D-4185-A3A8-FEAAB27F08CB}" destId="{C741DE70-33E7-4EAD-A710-B85A4A420846}" srcOrd="0" destOrd="0" presId="urn:microsoft.com/office/officeart/2008/layout/VerticalCurvedList"/>
    <dgm:cxn modelId="{ED1E8241-FB9A-4078-BEC0-8F911915E2C2}" srcId="{9750185D-9163-4A49-934B-2984B97A17FC}" destId="{4FDE491E-7F1D-4EF1-8119-B00F6EEEE426}" srcOrd="2" destOrd="0" parTransId="{80A839F8-F77A-4573-9510-66441D465DC6}" sibTransId="{C4105296-711C-4118-82EA-ACE905C55904}"/>
    <dgm:cxn modelId="{EE4C8BE0-8A64-495F-AF8A-1AB3C5086D8E}" type="presOf" srcId="{9750185D-9163-4A49-934B-2984B97A17FC}" destId="{0E611BC9-3E01-4457-B89F-7D00CA897391}" srcOrd="0" destOrd="0" presId="urn:microsoft.com/office/officeart/2008/layout/VerticalCurvedList"/>
    <dgm:cxn modelId="{74FA3BF6-57F9-4628-AFDF-B4DD1DDA4078}" type="presOf" srcId="{90EE09E4-758B-4797-B7B2-093B89D8D581}" destId="{CB153A4A-B53E-4D43-BA1B-AE7F3F33AD6E}" srcOrd="0" destOrd="0" presId="urn:microsoft.com/office/officeart/2008/layout/VerticalCurvedList"/>
    <dgm:cxn modelId="{8002DCA8-BD0C-4151-80AC-387D4ED79595}" type="presOf" srcId="{4FDE491E-7F1D-4EF1-8119-B00F6EEEE426}" destId="{ACF4AE38-4399-462B-B0D9-2A23F971CB30}" srcOrd="0" destOrd="0" presId="urn:microsoft.com/office/officeart/2008/layout/VerticalCurvedList"/>
    <dgm:cxn modelId="{B6E55E8B-3FBB-4A13-9059-9C1F0AD08AF5}" srcId="{9750185D-9163-4A49-934B-2984B97A17FC}" destId="{EDABDC3F-D82C-4F55-8909-B2CD33E4A293}" srcOrd="1" destOrd="0" parTransId="{9DE1710E-833D-4F19-9F1B-40EF90AD5CD4}" sibTransId="{9362E818-ADF7-486A-9A55-273B3B5F88D7}"/>
    <dgm:cxn modelId="{70F841A0-4EB2-4AEB-A8CC-BF3ECD965591}" type="presOf" srcId="{EDABDC3F-D82C-4F55-8909-B2CD33E4A293}" destId="{D39DC6B7-6487-400A-92E4-B3FA629330CE}" srcOrd="0" destOrd="0" presId="urn:microsoft.com/office/officeart/2008/layout/VerticalCurvedList"/>
    <dgm:cxn modelId="{0A7DD99E-9453-4D28-A213-DBCC650B80FB}" srcId="{9750185D-9163-4A49-934B-2984B97A17FC}" destId="{90EE09E4-758B-4797-B7B2-093B89D8D581}" srcOrd="0" destOrd="0" parTransId="{6602143F-18B9-43A8-B4F3-680406E6A028}" sibTransId="{CB3B78CF-C5B1-4A03-B7CE-214A8527BA59}"/>
    <dgm:cxn modelId="{ABAC4198-0FF5-4E30-B9E6-E93A2F841C72}" srcId="{9750185D-9163-4A49-934B-2984B97A17FC}" destId="{4479C2C1-8E4D-4185-A3A8-FEAAB27F08CB}" srcOrd="3" destOrd="0" parTransId="{B80D69C7-B668-47AD-B703-5EC99C3332BB}" sibTransId="{431900E1-9A9E-4A65-982E-D12A28381EB1}"/>
    <dgm:cxn modelId="{B5A3C856-22B8-4D1B-9870-0EFC320E7944}" type="presParOf" srcId="{0E611BC9-3E01-4457-B89F-7D00CA897391}" destId="{948EB067-4070-41AF-A1B8-FA8355D82718}" srcOrd="0" destOrd="0" presId="urn:microsoft.com/office/officeart/2008/layout/VerticalCurvedList"/>
    <dgm:cxn modelId="{CC855A60-2A93-4D3C-AAFB-2AE045653D38}" type="presParOf" srcId="{948EB067-4070-41AF-A1B8-FA8355D82718}" destId="{6FE56C12-5A11-43FE-ABEE-4D38B57861E8}" srcOrd="0" destOrd="0" presId="urn:microsoft.com/office/officeart/2008/layout/VerticalCurvedList"/>
    <dgm:cxn modelId="{50DC2EE4-306C-43DF-846E-1232F6D8DC93}" type="presParOf" srcId="{6FE56C12-5A11-43FE-ABEE-4D38B57861E8}" destId="{F3160F5C-D221-4501-8948-AF45072303CD}" srcOrd="0" destOrd="0" presId="urn:microsoft.com/office/officeart/2008/layout/VerticalCurvedList"/>
    <dgm:cxn modelId="{A3DACFC0-28C2-401A-BA15-9952652AF253}" type="presParOf" srcId="{6FE56C12-5A11-43FE-ABEE-4D38B57861E8}" destId="{78F07DDF-BBA1-48B7-807C-1B28043C2CCA}" srcOrd="1" destOrd="0" presId="urn:microsoft.com/office/officeart/2008/layout/VerticalCurvedList"/>
    <dgm:cxn modelId="{80EDD720-BFE0-4962-84FC-166D1A411A42}" type="presParOf" srcId="{6FE56C12-5A11-43FE-ABEE-4D38B57861E8}" destId="{697B34F3-7F63-4D48-B2BE-BEA3B1051730}" srcOrd="2" destOrd="0" presId="urn:microsoft.com/office/officeart/2008/layout/VerticalCurvedList"/>
    <dgm:cxn modelId="{3F85B495-2970-4015-B3CA-ED982614AA75}" type="presParOf" srcId="{6FE56C12-5A11-43FE-ABEE-4D38B57861E8}" destId="{30B1D099-1341-492B-8807-DA64CBA09529}" srcOrd="3" destOrd="0" presId="urn:microsoft.com/office/officeart/2008/layout/VerticalCurvedList"/>
    <dgm:cxn modelId="{B8F5FBC0-FEED-425F-9294-DAC35875C149}" type="presParOf" srcId="{948EB067-4070-41AF-A1B8-FA8355D82718}" destId="{CB153A4A-B53E-4D43-BA1B-AE7F3F33AD6E}" srcOrd="1" destOrd="0" presId="urn:microsoft.com/office/officeart/2008/layout/VerticalCurvedList"/>
    <dgm:cxn modelId="{929BA459-7100-4E17-9DB6-F09B75487276}" type="presParOf" srcId="{948EB067-4070-41AF-A1B8-FA8355D82718}" destId="{35F6AA7F-82E1-47D0-96FE-6F4EF17D02C1}" srcOrd="2" destOrd="0" presId="urn:microsoft.com/office/officeart/2008/layout/VerticalCurvedList"/>
    <dgm:cxn modelId="{A0124611-0CE6-49BF-B46E-F5338482F35B}" type="presParOf" srcId="{35F6AA7F-82E1-47D0-96FE-6F4EF17D02C1}" destId="{9BA46C30-6B50-4AF1-8947-1F62782A1CAB}" srcOrd="0" destOrd="0" presId="urn:microsoft.com/office/officeart/2008/layout/VerticalCurvedList"/>
    <dgm:cxn modelId="{47221525-B563-45BA-9082-C617C187192A}" type="presParOf" srcId="{948EB067-4070-41AF-A1B8-FA8355D82718}" destId="{D39DC6B7-6487-400A-92E4-B3FA629330CE}" srcOrd="3" destOrd="0" presId="urn:microsoft.com/office/officeart/2008/layout/VerticalCurvedList"/>
    <dgm:cxn modelId="{BEBD43D0-F5AF-4128-ABE8-5D9783CDE0AE}" type="presParOf" srcId="{948EB067-4070-41AF-A1B8-FA8355D82718}" destId="{5B7945C6-2750-4752-86BA-30470E262F75}" srcOrd="4" destOrd="0" presId="urn:microsoft.com/office/officeart/2008/layout/VerticalCurvedList"/>
    <dgm:cxn modelId="{6C7A8C61-BBAB-4A91-A311-C6991878ED7C}" type="presParOf" srcId="{5B7945C6-2750-4752-86BA-30470E262F75}" destId="{2875DA39-2F71-42D2-BF62-846B7EEECD71}" srcOrd="0" destOrd="0" presId="urn:microsoft.com/office/officeart/2008/layout/VerticalCurvedList"/>
    <dgm:cxn modelId="{3F4E604E-E680-4430-BB56-3E166A171C26}" type="presParOf" srcId="{948EB067-4070-41AF-A1B8-FA8355D82718}" destId="{ACF4AE38-4399-462B-B0D9-2A23F971CB30}" srcOrd="5" destOrd="0" presId="urn:microsoft.com/office/officeart/2008/layout/VerticalCurvedList"/>
    <dgm:cxn modelId="{79FD3CD1-AC08-4883-BE68-13DE7C68A6EF}" type="presParOf" srcId="{948EB067-4070-41AF-A1B8-FA8355D82718}" destId="{B8D2DDFB-C9C7-4E21-857D-C280BEC7C85B}" srcOrd="6" destOrd="0" presId="urn:microsoft.com/office/officeart/2008/layout/VerticalCurvedList"/>
    <dgm:cxn modelId="{C783D98F-D093-4583-B980-472C2F9D4DC2}" type="presParOf" srcId="{B8D2DDFB-C9C7-4E21-857D-C280BEC7C85B}" destId="{1E735F8D-9A0C-4431-9285-40423FF25366}" srcOrd="0" destOrd="0" presId="urn:microsoft.com/office/officeart/2008/layout/VerticalCurvedList"/>
    <dgm:cxn modelId="{0D636185-BE29-4BDB-8139-4EFF9E655416}" type="presParOf" srcId="{948EB067-4070-41AF-A1B8-FA8355D82718}" destId="{C741DE70-33E7-4EAD-A710-B85A4A420846}" srcOrd="7" destOrd="0" presId="urn:microsoft.com/office/officeart/2008/layout/VerticalCurvedList"/>
    <dgm:cxn modelId="{CEDED0C2-7AA4-46EB-84F5-2CDB39AA872D}" type="presParOf" srcId="{948EB067-4070-41AF-A1B8-FA8355D82718}" destId="{7BFC4F5A-A431-4BCD-B78A-3E665DE1DC69}" srcOrd="8" destOrd="0" presId="urn:microsoft.com/office/officeart/2008/layout/VerticalCurvedList"/>
    <dgm:cxn modelId="{7752E1E9-1126-44BB-8BEF-3A07BB7FC80C}" type="presParOf" srcId="{7BFC4F5A-A431-4BCD-B78A-3E665DE1DC69}" destId="{E909AB46-716C-41DA-9A31-E6EA08FF6B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785919-C75A-40EF-9CB1-1FF26F894C7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08823AD-FA13-4092-BC77-3CF73B683D5A}">
      <dgm:prSet phldrT="[Текст]"/>
      <dgm:spPr>
        <a:solidFill>
          <a:schemeClr val="accent2"/>
        </a:solid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Образ жизни</a:t>
          </a:r>
          <a:endParaRPr lang="ru-RU" b="1" dirty="0">
            <a:solidFill>
              <a:schemeClr val="bg1"/>
            </a:solidFill>
          </a:endParaRPr>
        </a:p>
      </dgm:t>
    </dgm:pt>
    <dgm:pt modelId="{7BBBF5CF-4359-4E98-9B09-0D3F34C339BE}" type="parTrans" cxnId="{DEE3A078-B5F0-4C61-9624-8EDE45EB88AF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CD477284-B620-48A4-952B-FEFCEA65653E}" type="sibTrans" cxnId="{DEE3A078-B5F0-4C61-9624-8EDE45EB88AF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8DE0B0EF-0F04-40B5-8723-A35AAC853928}">
      <dgm:prSet phldrT="[Текст]"/>
      <dgm:spPr>
        <a:solidFill>
          <a:schemeClr val="accent2"/>
        </a:solid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Стиль жизни</a:t>
          </a:r>
          <a:endParaRPr lang="ru-RU" b="1" dirty="0">
            <a:solidFill>
              <a:schemeClr val="bg1"/>
            </a:solidFill>
          </a:endParaRPr>
        </a:p>
      </dgm:t>
    </dgm:pt>
    <dgm:pt modelId="{9B81CADE-F4CF-48CE-9510-45C271A5F82A}" type="parTrans" cxnId="{AC4304E5-7FA2-4FF7-A401-469F580952EB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351ECD5D-24A7-469D-A1BE-D18DCD18ED7A}" type="sibTrans" cxnId="{AC4304E5-7FA2-4FF7-A401-469F580952EB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C5A9FADA-500E-4326-9DAB-FD364D4C5878}">
      <dgm:prSet phldrT="[Текст]"/>
      <dgm:spPr>
        <a:solidFill>
          <a:schemeClr val="accent2"/>
        </a:solid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Качество жизни</a:t>
          </a:r>
          <a:endParaRPr lang="ru-RU" b="1" dirty="0">
            <a:solidFill>
              <a:schemeClr val="bg1"/>
            </a:solidFill>
          </a:endParaRPr>
        </a:p>
      </dgm:t>
    </dgm:pt>
    <dgm:pt modelId="{C408A5FF-FDD6-44AD-AC14-4D6BB8F98542}" type="parTrans" cxnId="{60545DB2-D4D5-471B-8381-6B78F6687874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43B2C922-8D57-4B6D-8410-D7BFEF52E7DA}" type="sibTrans" cxnId="{60545DB2-D4D5-471B-8381-6B78F6687874}">
      <dgm:prSet/>
      <dgm:spPr/>
      <dgm:t>
        <a:bodyPr/>
        <a:lstStyle/>
        <a:p>
          <a:endParaRPr lang="ru-RU" b="1">
            <a:solidFill>
              <a:schemeClr val="bg1"/>
            </a:solidFill>
          </a:endParaRPr>
        </a:p>
      </dgm:t>
    </dgm:pt>
    <dgm:pt modelId="{3CCCD4FB-BE0B-4A9E-AA90-B2A4E39AD7C0}" type="pres">
      <dgm:prSet presAssocID="{D7785919-C75A-40EF-9CB1-1FF26F894C72}" presName="compositeShape" presStyleCnt="0">
        <dgm:presLayoutVars>
          <dgm:chMax val="7"/>
          <dgm:dir/>
          <dgm:resizeHandles val="exact"/>
        </dgm:presLayoutVars>
      </dgm:prSet>
      <dgm:spPr/>
    </dgm:pt>
    <dgm:pt modelId="{6E90082E-2118-4E1E-8EC1-229FC094D9CC}" type="pres">
      <dgm:prSet presAssocID="{D7785919-C75A-40EF-9CB1-1FF26F894C72}" presName="wedge1" presStyleLbl="node1" presStyleIdx="0" presStyleCnt="3"/>
      <dgm:spPr/>
      <dgm:t>
        <a:bodyPr/>
        <a:lstStyle/>
        <a:p>
          <a:endParaRPr lang="ru-RU"/>
        </a:p>
      </dgm:t>
    </dgm:pt>
    <dgm:pt modelId="{45A8A64A-6DA8-4AED-B9C3-3EED2382DC77}" type="pres">
      <dgm:prSet presAssocID="{D7785919-C75A-40EF-9CB1-1FF26F894C72}" presName="dummy1a" presStyleCnt="0"/>
      <dgm:spPr/>
    </dgm:pt>
    <dgm:pt modelId="{59C231C8-B032-4E56-90D8-98A76EE59620}" type="pres">
      <dgm:prSet presAssocID="{D7785919-C75A-40EF-9CB1-1FF26F894C72}" presName="dummy1b" presStyleCnt="0"/>
      <dgm:spPr/>
    </dgm:pt>
    <dgm:pt modelId="{AC83D2E3-617F-4CE6-90DB-3A0B1417DDE1}" type="pres">
      <dgm:prSet presAssocID="{D7785919-C75A-40EF-9CB1-1FF26F894C7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F1F4C8B-CF50-4757-AAE7-17028D15DAF6}" type="pres">
      <dgm:prSet presAssocID="{D7785919-C75A-40EF-9CB1-1FF26F894C72}" presName="wedge2" presStyleLbl="node1" presStyleIdx="1" presStyleCnt="3"/>
      <dgm:spPr/>
      <dgm:t>
        <a:bodyPr/>
        <a:lstStyle/>
        <a:p>
          <a:endParaRPr lang="ru-RU"/>
        </a:p>
      </dgm:t>
    </dgm:pt>
    <dgm:pt modelId="{D73D7AEB-D0D7-4741-9049-F47778DFC0B4}" type="pres">
      <dgm:prSet presAssocID="{D7785919-C75A-40EF-9CB1-1FF26F894C72}" presName="dummy2a" presStyleCnt="0"/>
      <dgm:spPr/>
    </dgm:pt>
    <dgm:pt modelId="{5737C76D-4A54-49CC-A480-88E53E2FA7A9}" type="pres">
      <dgm:prSet presAssocID="{D7785919-C75A-40EF-9CB1-1FF26F894C72}" presName="dummy2b" presStyleCnt="0"/>
      <dgm:spPr/>
    </dgm:pt>
    <dgm:pt modelId="{0BB2D165-649C-426A-A890-B53487ACA437}" type="pres">
      <dgm:prSet presAssocID="{D7785919-C75A-40EF-9CB1-1FF26F894C7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4E01B3-D64B-4E57-B077-EACCED138A36}" type="pres">
      <dgm:prSet presAssocID="{D7785919-C75A-40EF-9CB1-1FF26F894C72}" presName="wedge3" presStyleLbl="node1" presStyleIdx="2" presStyleCnt="3"/>
      <dgm:spPr/>
      <dgm:t>
        <a:bodyPr/>
        <a:lstStyle/>
        <a:p>
          <a:endParaRPr lang="ru-RU"/>
        </a:p>
      </dgm:t>
    </dgm:pt>
    <dgm:pt modelId="{AA551338-2630-4A6D-B079-9D37F3CA8E7D}" type="pres">
      <dgm:prSet presAssocID="{D7785919-C75A-40EF-9CB1-1FF26F894C72}" presName="dummy3a" presStyleCnt="0"/>
      <dgm:spPr/>
    </dgm:pt>
    <dgm:pt modelId="{2A235341-9FFA-4A1D-9F83-30E98D25B0C8}" type="pres">
      <dgm:prSet presAssocID="{D7785919-C75A-40EF-9CB1-1FF26F894C72}" presName="dummy3b" presStyleCnt="0"/>
      <dgm:spPr/>
    </dgm:pt>
    <dgm:pt modelId="{6BAA7ED5-1F4D-4C55-B71A-108F95D57F33}" type="pres">
      <dgm:prSet presAssocID="{D7785919-C75A-40EF-9CB1-1FF26F894C7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32E89D-9F7E-454F-B4C0-09195A7B80FD}" type="pres">
      <dgm:prSet presAssocID="{CD477284-B620-48A4-952B-FEFCEA65653E}" presName="arrowWedge1" presStyleLbl="fgSibTrans2D1" presStyleIdx="0" presStyleCnt="3"/>
      <dgm:spPr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</dgm:spPr>
    </dgm:pt>
    <dgm:pt modelId="{D3A27469-92B8-4127-AC7C-49BCEEEB743F}" type="pres">
      <dgm:prSet presAssocID="{351ECD5D-24A7-469D-A1BE-D18DCD18ED7A}" presName="arrowWedge2" presStyleLbl="fgSibTrans2D1" presStyleIdx="1" presStyleCnt="3"/>
      <dgm:spPr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</dgm:spPr>
    </dgm:pt>
    <dgm:pt modelId="{57E16555-E315-4455-B1EB-CCB3267226F3}" type="pres">
      <dgm:prSet presAssocID="{43B2C922-8D57-4B6D-8410-D7BFEF52E7DA}" presName="arrowWedge3" presStyleLbl="fgSibTrans2D1" presStyleIdx="2" presStyleCnt="3"/>
      <dgm:spPr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</dgm:spPr>
    </dgm:pt>
  </dgm:ptLst>
  <dgm:cxnLst>
    <dgm:cxn modelId="{9B8A4781-12AA-4687-9A6C-A4B165D9D299}" type="presOf" srcId="{C5A9FADA-500E-4326-9DAB-FD364D4C5878}" destId="{0A4E01B3-D64B-4E57-B077-EACCED138A36}" srcOrd="0" destOrd="0" presId="urn:microsoft.com/office/officeart/2005/8/layout/cycle8"/>
    <dgm:cxn modelId="{7621CA3F-D8A6-4E3E-9866-9563DA274302}" type="presOf" srcId="{8DE0B0EF-0F04-40B5-8723-A35AAC853928}" destId="{0BB2D165-649C-426A-A890-B53487ACA437}" srcOrd="1" destOrd="0" presId="urn:microsoft.com/office/officeart/2005/8/layout/cycle8"/>
    <dgm:cxn modelId="{DEE3A078-B5F0-4C61-9624-8EDE45EB88AF}" srcId="{D7785919-C75A-40EF-9CB1-1FF26F894C72}" destId="{708823AD-FA13-4092-BC77-3CF73B683D5A}" srcOrd="0" destOrd="0" parTransId="{7BBBF5CF-4359-4E98-9B09-0D3F34C339BE}" sibTransId="{CD477284-B620-48A4-952B-FEFCEA65653E}"/>
    <dgm:cxn modelId="{F80A4324-F49A-4C76-9ABF-9503C7CD6B60}" type="presOf" srcId="{8DE0B0EF-0F04-40B5-8723-A35AAC853928}" destId="{1F1F4C8B-CF50-4757-AAE7-17028D15DAF6}" srcOrd="0" destOrd="0" presId="urn:microsoft.com/office/officeart/2005/8/layout/cycle8"/>
    <dgm:cxn modelId="{B180753D-0AB3-4894-8014-F5D74EBECC98}" type="presOf" srcId="{708823AD-FA13-4092-BC77-3CF73B683D5A}" destId="{6E90082E-2118-4E1E-8EC1-229FC094D9CC}" srcOrd="0" destOrd="0" presId="urn:microsoft.com/office/officeart/2005/8/layout/cycle8"/>
    <dgm:cxn modelId="{42826CBF-DBA1-43AB-B1FC-0391CD1D39E8}" type="presOf" srcId="{D7785919-C75A-40EF-9CB1-1FF26F894C72}" destId="{3CCCD4FB-BE0B-4A9E-AA90-B2A4E39AD7C0}" srcOrd="0" destOrd="0" presId="urn:microsoft.com/office/officeart/2005/8/layout/cycle8"/>
    <dgm:cxn modelId="{2897C639-838D-42F6-B276-5E1AFDCFA21B}" type="presOf" srcId="{C5A9FADA-500E-4326-9DAB-FD364D4C5878}" destId="{6BAA7ED5-1F4D-4C55-B71A-108F95D57F33}" srcOrd="1" destOrd="0" presId="urn:microsoft.com/office/officeart/2005/8/layout/cycle8"/>
    <dgm:cxn modelId="{AC4304E5-7FA2-4FF7-A401-469F580952EB}" srcId="{D7785919-C75A-40EF-9CB1-1FF26F894C72}" destId="{8DE0B0EF-0F04-40B5-8723-A35AAC853928}" srcOrd="1" destOrd="0" parTransId="{9B81CADE-F4CF-48CE-9510-45C271A5F82A}" sibTransId="{351ECD5D-24A7-469D-A1BE-D18DCD18ED7A}"/>
    <dgm:cxn modelId="{A0B4EB14-FD0F-4CA0-8776-04C18CD36163}" type="presOf" srcId="{708823AD-FA13-4092-BC77-3CF73B683D5A}" destId="{AC83D2E3-617F-4CE6-90DB-3A0B1417DDE1}" srcOrd="1" destOrd="0" presId="urn:microsoft.com/office/officeart/2005/8/layout/cycle8"/>
    <dgm:cxn modelId="{60545DB2-D4D5-471B-8381-6B78F6687874}" srcId="{D7785919-C75A-40EF-9CB1-1FF26F894C72}" destId="{C5A9FADA-500E-4326-9DAB-FD364D4C5878}" srcOrd="2" destOrd="0" parTransId="{C408A5FF-FDD6-44AD-AC14-4D6BB8F98542}" sibTransId="{43B2C922-8D57-4B6D-8410-D7BFEF52E7DA}"/>
    <dgm:cxn modelId="{7F8DD8CB-4D89-4868-AC99-2E4D55ED004A}" type="presParOf" srcId="{3CCCD4FB-BE0B-4A9E-AA90-B2A4E39AD7C0}" destId="{6E90082E-2118-4E1E-8EC1-229FC094D9CC}" srcOrd="0" destOrd="0" presId="urn:microsoft.com/office/officeart/2005/8/layout/cycle8"/>
    <dgm:cxn modelId="{5BD894DC-8BC6-482A-87DB-46E4283BE73A}" type="presParOf" srcId="{3CCCD4FB-BE0B-4A9E-AA90-B2A4E39AD7C0}" destId="{45A8A64A-6DA8-4AED-B9C3-3EED2382DC77}" srcOrd="1" destOrd="0" presId="urn:microsoft.com/office/officeart/2005/8/layout/cycle8"/>
    <dgm:cxn modelId="{8419A882-748F-4707-9D47-B48207202B70}" type="presParOf" srcId="{3CCCD4FB-BE0B-4A9E-AA90-B2A4E39AD7C0}" destId="{59C231C8-B032-4E56-90D8-98A76EE59620}" srcOrd="2" destOrd="0" presId="urn:microsoft.com/office/officeart/2005/8/layout/cycle8"/>
    <dgm:cxn modelId="{E27D531F-5BCF-454B-8391-3175106B9182}" type="presParOf" srcId="{3CCCD4FB-BE0B-4A9E-AA90-B2A4E39AD7C0}" destId="{AC83D2E3-617F-4CE6-90DB-3A0B1417DDE1}" srcOrd="3" destOrd="0" presId="urn:microsoft.com/office/officeart/2005/8/layout/cycle8"/>
    <dgm:cxn modelId="{8A1F85B6-9DF2-4EFC-889D-8CB6FB6DEBCB}" type="presParOf" srcId="{3CCCD4FB-BE0B-4A9E-AA90-B2A4E39AD7C0}" destId="{1F1F4C8B-CF50-4757-AAE7-17028D15DAF6}" srcOrd="4" destOrd="0" presId="urn:microsoft.com/office/officeart/2005/8/layout/cycle8"/>
    <dgm:cxn modelId="{090A8F7C-DE27-4800-905B-F57EFF764DB6}" type="presParOf" srcId="{3CCCD4FB-BE0B-4A9E-AA90-B2A4E39AD7C0}" destId="{D73D7AEB-D0D7-4741-9049-F47778DFC0B4}" srcOrd="5" destOrd="0" presId="urn:microsoft.com/office/officeart/2005/8/layout/cycle8"/>
    <dgm:cxn modelId="{C4CEAF33-2286-4BA6-8954-D8166A554E98}" type="presParOf" srcId="{3CCCD4FB-BE0B-4A9E-AA90-B2A4E39AD7C0}" destId="{5737C76D-4A54-49CC-A480-88E53E2FA7A9}" srcOrd="6" destOrd="0" presId="urn:microsoft.com/office/officeart/2005/8/layout/cycle8"/>
    <dgm:cxn modelId="{3F0F0582-F294-4905-9760-CEFB35277631}" type="presParOf" srcId="{3CCCD4FB-BE0B-4A9E-AA90-B2A4E39AD7C0}" destId="{0BB2D165-649C-426A-A890-B53487ACA437}" srcOrd="7" destOrd="0" presId="urn:microsoft.com/office/officeart/2005/8/layout/cycle8"/>
    <dgm:cxn modelId="{C97ADD75-1B47-46B5-99A5-15E423329481}" type="presParOf" srcId="{3CCCD4FB-BE0B-4A9E-AA90-B2A4E39AD7C0}" destId="{0A4E01B3-D64B-4E57-B077-EACCED138A36}" srcOrd="8" destOrd="0" presId="urn:microsoft.com/office/officeart/2005/8/layout/cycle8"/>
    <dgm:cxn modelId="{8C3F1C24-F93E-46FB-8E1E-A480F69C3338}" type="presParOf" srcId="{3CCCD4FB-BE0B-4A9E-AA90-B2A4E39AD7C0}" destId="{AA551338-2630-4A6D-B079-9D37F3CA8E7D}" srcOrd="9" destOrd="0" presId="urn:microsoft.com/office/officeart/2005/8/layout/cycle8"/>
    <dgm:cxn modelId="{3CFC32AA-AF5B-4747-8FA1-2B48B4F48733}" type="presParOf" srcId="{3CCCD4FB-BE0B-4A9E-AA90-B2A4E39AD7C0}" destId="{2A235341-9FFA-4A1D-9F83-30E98D25B0C8}" srcOrd="10" destOrd="0" presId="urn:microsoft.com/office/officeart/2005/8/layout/cycle8"/>
    <dgm:cxn modelId="{F8F77FF1-5E74-4B35-A338-D10D977E84E6}" type="presParOf" srcId="{3CCCD4FB-BE0B-4A9E-AA90-B2A4E39AD7C0}" destId="{6BAA7ED5-1F4D-4C55-B71A-108F95D57F33}" srcOrd="11" destOrd="0" presId="urn:microsoft.com/office/officeart/2005/8/layout/cycle8"/>
    <dgm:cxn modelId="{95CF20D4-E673-4954-9FC8-8E947D3F0976}" type="presParOf" srcId="{3CCCD4FB-BE0B-4A9E-AA90-B2A4E39AD7C0}" destId="{0432E89D-9F7E-454F-B4C0-09195A7B80FD}" srcOrd="12" destOrd="0" presId="urn:microsoft.com/office/officeart/2005/8/layout/cycle8"/>
    <dgm:cxn modelId="{4CF49E5B-8801-4C03-9500-9FC134EDAFAC}" type="presParOf" srcId="{3CCCD4FB-BE0B-4A9E-AA90-B2A4E39AD7C0}" destId="{D3A27469-92B8-4127-AC7C-49BCEEEB743F}" srcOrd="13" destOrd="0" presId="urn:microsoft.com/office/officeart/2005/8/layout/cycle8"/>
    <dgm:cxn modelId="{404A093D-FC32-4B24-912A-5D543EE543EA}" type="presParOf" srcId="{3CCCD4FB-BE0B-4A9E-AA90-B2A4E39AD7C0}" destId="{57E16555-E315-4455-B1EB-CCB3267226F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45754-A9B6-433C-B91C-CF601DA8A6CC}">
      <dsp:nvSpPr>
        <dsp:cNvPr id="0" name=""/>
        <dsp:cNvSpPr/>
      </dsp:nvSpPr>
      <dsp:spPr>
        <a:xfrm>
          <a:off x="557609" y="0"/>
          <a:ext cx="4978731" cy="4978731"/>
        </a:xfrm>
        <a:prstGeom prst="triangl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25D72-9FD1-4675-B029-9FB5CBCC6556}">
      <dsp:nvSpPr>
        <dsp:cNvPr id="0" name=""/>
        <dsp:cNvSpPr/>
      </dsp:nvSpPr>
      <dsp:spPr>
        <a:xfrm>
          <a:off x="3046975" y="498359"/>
          <a:ext cx="3236175" cy="7079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>
              <a:solidFill>
                <a:srgbClr val="C00000"/>
              </a:solidFill>
            </a:rPr>
            <a:t>Социальное </a:t>
          </a:r>
          <a:endParaRPr lang="ru-RU" sz="2900" kern="1200" dirty="0">
            <a:solidFill>
              <a:srgbClr val="C00000"/>
            </a:solidFill>
          </a:endParaRPr>
        </a:p>
      </dsp:txBody>
      <dsp:txXfrm>
        <a:off x="3081532" y="532916"/>
        <a:ext cx="3167061" cy="638799"/>
      </dsp:txXfrm>
    </dsp:sp>
    <dsp:sp modelId="{7ADB2092-BC90-45E6-A4E7-547382CECE18}">
      <dsp:nvSpPr>
        <dsp:cNvPr id="0" name=""/>
        <dsp:cNvSpPr/>
      </dsp:nvSpPr>
      <dsp:spPr>
        <a:xfrm>
          <a:off x="3046975" y="1294761"/>
          <a:ext cx="3236175" cy="7079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>
              <a:solidFill>
                <a:srgbClr val="C00000"/>
              </a:solidFill>
            </a:rPr>
            <a:t>Нравственное </a:t>
          </a:r>
          <a:endParaRPr lang="ru-RU" sz="2900" kern="1200" dirty="0">
            <a:solidFill>
              <a:srgbClr val="C00000"/>
            </a:solidFill>
          </a:endParaRPr>
        </a:p>
      </dsp:txBody>
      <dsp:txXfrm>
        <a:off x="3081532" y="1329318"/>
        <a:ext cx="3167061" cy="638799"/>
      </dsp:txXfrm>
    </dsp:sp>
    <dsp:sp modelId="{231259C4-5618-481A-9985-C67BB270D799}">
      <dsp:nvSpPr>
        <dsp:cNvPr id="0" name=""/>
        <dsp:cNvSpPr/>
      </dsp:nvSpPr>
      <dsp:spPr>
        <a:xfrm>
          <a:off x="3046975" y="2091164"/>
          <a:ext cx="3236175" cy="7079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>
              <a:solidFill>
                <a:srgbClr val="C00000"/>
              </a:solidFill>
            </a:rPr>
            <a:t>Психическое </a:t>
          </a:r>
          <a:endParaRPr lang="ru-RU" sz="2900" kern="1200" dirty="0">
            <a:solidFill>
              <a:srgbClr val="C00000"/>
            </a:solidFill>
          </a:endParaRPr>
        </a:p>
      </dsp:txBody>
      <dsp:txXfrm>
        <a:off x="3081532" y="2125721"/>
        <a:ext cx="3167061" cy="638799"/>
      </dsp:txXfrm>
    </dsp:sp>
    <dsp:sp modelId="{40503E88-03AD-4CA0-B189-5FB81946056C}">
      <dsp:nvSpPr>
        <dsp:cNvPr id="0" name=""/>
        <dsp:cNvSpPr/>
      </dsp:nvSpPr>
      <dsp:spPr>
        <a:xfrm>
          <a:off x="3046975" y="2887566"/>
          <a:ext cx="3236175" cy="7079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>
              <a:solidFill>
                <a:srgbClr val="C00000"/>
              </a:solidFill>
            </a:rPr>
            <a:t>Физическое </a:t>
          </a:r>
          <a:endParaRPr lang="ru-RU" sz="2900" kern="1200" dirty="0">
            <a:solidFill>
              <a:srgbClr val="C00000"/>
            </a:solidFill>
          </a:endParaRPr>
        </a:p>
      </dsp:txBody>
      <dsp:txXfrm>
        <a:off x="3081532" y="2922123"/>
        <a:ext cx="3167061" cy="638799"/>
      </dsp:txXfrm>
    </dsp:sp>
    <dsp:sp modelId="{37852CA8-644B-4BA6-822B-79818EC48F73}">
      <dsp:nvSpPr>
        <dsp:cNvPr id="0" name=""/>
        <dsp:cNvSpPr/>
      </dsp:nvSpPr>
      <dsp:spPr>
        <a:xfrm>
          <a:off x="3046975" y="3683969"/>
          <a:ext cx="3236175" cy="7079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>
              <a:solidFill>
                <a:srgbClr val="C00000"/>
              </a:solidFill>
            </a:rPr>
            <a:t>Соматическое </a:t>
          </a:r>
          <a:endParaRPr lang="ru-RU" sz="2900" kern="1200" dirty="0">
            <a:solidFill>
              <a:srgbClr val="C00000"/>
            </a:solidFill>
          </a:endParaRPr>
        </a:p>
      </dsp:txBody>
      <dsp:txXfrm>
        <a:off x="3081532" y="3718526"/>
        <a:ext cx="3167061" cy="638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B3FA6-EC0D-4541-B41D-9B3F63A30C35}">
      <dsp:nvSpPr>
        <dsp:cNvPr id="0" name=""/>
        <dsp:cNvSpPr/>
      </dsp:nvSpPr>
      <dsp:spPr>
        <a:xfrm>
          <a:off x="557330" y="0"/>
          <a:ext cx="4840288" cy="4840288"/>
        </a:xfrm>
        <a:prstGeom prst="triangl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98B16-5E53-4C2A-B3D7-C1334EFD3DD0}">
      <dsp:nvSpPr>
        <dsp:cNvPr id="0" name=""/>
        <dsp:cNvSpPr/>
      </dsp:nvSpPr>
      <dsp:spPr>
        <a:xfrm>
          <a:off x="425256" y="484237"/>
          <a:ext cx="8250624" cy="18189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C00000"/>
              </a:solidFill>
            </a:rPr>
            <a:t>Физическое здоровье</a:t>
          </a:r>
          <a:r>
            <a:rPr lang="ru-RU" sz="2800" kern="1200" dirty="0" smtClean="0">
              <a:solidFill>
                <a:srgbClr val="C00000"/>
              </a:solidFill>
            </a:rPr>
            <a:t> - уровень роста и развития органов и систем, основу которого  составляют </a:t>
          </a:r>
          <a:r>
            <a:rPr lang="ru-RU" sz="2800" b="1" kern="1200" dirty="0" smtClean="0">
              <a:solidFill>
                <a:srgbClr val="C00000"/>
              </a:solidFill>
            </a:rPr>
            <a:t>морфологические и функциональные резервы, обеспечивающие адаптационные реакции</a:t>
          </a:r>
          <a:endParaRPr lang="ru-RU" sz="2800" b="1" kern="1200" dirty="0">
            <a:solidFill>
              <a:srgbClr val="C00000"/>
            </a:solidFill>
          </a:endParaRPr>
        </a:p>
      </dsp:txBody>
      <dsp:txXfrm>
        <a:off x="514051" y="573032"/>
        <a:ext cx="8073034" cy="1641382"/>
      </dsp:txXfrm>
    </dsp:sp>
    <dsp:sp modelId="{7DEACCAE-5253-42D1-AC1E-A097F485C42A}">
      <dsp:nvSpPr>
        <dsp:cNvPr id="0" name=""/>
        <dsp:cNvSpPr/>
      </dsp:nvSpPr>
      <dsp:spPr>
        <a:xfrm>
          <a:off x="394958" y="2728574"/>
          <a:ext cx="8323804" cy="171581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C00000"/>
              </a:solidFill>
            </a:rPr>
            <a:t>Соматическое здоровье </a:t>
          </a:r>
          <a:r>
            <a:rPr lang="ru-RU" sz="2800" kern="1200" dirty="0" smtClean="0">
              <a:solidFill>
                <a:srgbClr val="C00000"/>
              </a:solidFill>
            </a:rPr>
            <a:t>- текущее состояние органов и систем организма человека, основу которого составляет </a:t>
          </a:r>
          <a:r>
            <a:rPr lang="ru-RU" sz="2800" b="1" kern="1200" dirty="0" smtClean="0">
              <a:solidFill>
                <a:srgbClr val="C00000"/>
              </a:solidFill>
            </a:rPr>
            <a:t>биологическая программа индивидуального развития</a:t>
          </a:r>
          <a:r>
            <a:rPr lang="ru-RU" sz="2800" b="1" kern="1200" dirty="0" smtClean="0">
              <a:solidFill>
                <a:srgbClr val="C00000"/>
              </a:solidFill>
              <a:latin typeface="Calibri"/>
            </a:rPr>
            <a:t>*</a:t>
          </a:r>
          <a:endParaRPr lang="ru-RU" sz="2800" b="1" kern="1200" dirty="0">
            <a:solidFill>
              <a:srgbClr val="C00000"/>
            </a:solidFill>
          </a:endParaRPr>
        </a:p>
      </dsp:txBody>
      <dsp:txXfrm>
        <a:off x="478717" y="2812333"/>
        <a:ext cx="8156286" cy="1548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07DDF-BBA1-48B7-807C-1B28043C2CCA}">
      <dsp:nvSpPr>
        <dsp:cNvPr id="0" name=""/>
        <dsp:cNvSpPr/>
      </dsp:nvSpPr>
      <dsp:spPr>
        <a:xfrm>
          <a:off x="-4977497" y="-762658"/>
          <a:ext cx="5927984" cy="5927984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53A4A-B53E-4D43-BA1B-AE7F3F33AD6E}">
      <dsp:nvSpPr>
        <dsp:cNvPr id="0" name=""/>
        <dsp:cNvSpPr/>
      </dsp:nvSpPr>
      <dsp:spPr>
        <a:xfrm>
          <a:off x="497722" y="338477"/>
          <a:ext cx="6045741" cy="67730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12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Реализовать  свой потенциал</a:t>
          </a:r>
          <a:endParaRPr lang="ru-RU" sz="3000" kern="1200" dirty="0"/>
        </a:p>
      </dsp:txBody>
      <dsp:txXfrm>
        <a:off x="497722" y="338477"/>
        <a:ext cx="6045741" cy="677306"/>
      </dsp:txXfrm>
    </dsp:sp>
    <dsp:sp modelId="{9BA46C30-6B50-4AF1-8947-1F62782A1CAB}">
      <dsp:nvSpPr>
        <dsp:cNvPr id="0" name=""/>
        <dsp:cNvSpPr/>
      </dsp:nvSpPr>
      <dsp:spPr>
        <a:xfrm>
          <a:off x="74406" y="253813"/>
          <a:ext cx="846632" cy="84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DC6B7-6487-400A-92E4-B3FA629330CE}">
      <dsp:nvSpPr>
        <dsp:cNvPr id="0" name=""/>
        <dsp:cNvSpPr/>
      </dsp:nvSpPr>
      <dsp:spPr>
        <a:xfrm>
          <a:off x="886037" y="1354612"/>
          <a:ext cx="5657426" cy="67730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12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Справляться со стрессом</a:t>
          </a:r>
          <a:endParaRPr lang="ru-RU" sz="3000" kern="1200" dirty="0"/>
        </a:p>
      </dsp:txBody>
      <dsp:txXfrm>
        <a:off x="886037" y="1354612"/>
        <a:ext cx="5657426" cy="677306"/>
      </dsp:txXfrm>
    </dsp:sp>
    <dsp:sp modelId="{2875DA39-2F71-42D2-BF62-846B7EEECD71}">
      <dsp:nvSpPr>
        <dsp:cNvPr id="0" name=""/>
        <dsp:cNvSpPr/>
      </dsp:nvSpPr>
      <dsp:spPr>
        <a:xfrm>
          <a:off x="462721" y="1269949"/>
          <a:ext cx="846632" cy="84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4AE38-4399-462B-B0D9-2A23F971CB30}">
      <dsp:nvSpPr>
        <dsp:cNvPr id="0" name=""/>
        <dsp:cNvSpPr/>
      </dsp:nvSpPr>
      <dsp:spPr>
        <a:xfrm>
          <a:off x="886037" y="2370748"/>
          <a:ext cx="5657426" cy="67730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12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Продуктивно трудиться</a:t>
          </a:r>
          <a:endParaRPr lang="ru-RU" sz="3000" kern="1200" dirty="0"/>
        </a:p>
      </dsp:txBody>
      <dsp:txXfrm>
        <a:off x="886037" y="2370748"/>
        <a:ext cx="5657426" cy="677306"/>
      </dsp:txXfrm>
    </dsp:sp>
    <dsp:sp modelId="{1E735F8D-9A0C-4431-9285-40423FF25366}">
      <dsp:nvSpPr>
        <dsp:cNvPr id="0" name=""/>
        <dsp:cNvSpPr/>
      </dsp:nvSpPr>
      <dsp:spPr>
        <a:xfrm>
          <a:off x="462721" y="2286084"/>
          <a:ext cx="846632" cy="84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1DE70-33E7-4EAD-A710-B85A4A420846}">
      <dsp:nvSpPr>
        <dsp:cNvPr id="0" name=""/>
        <dsp:cNvSpPr/>
      </dsp:nvSpPr>
      <dsp:spPr>
        <a:xfrm>
          <a:off x="497722" y="3386883"/>
          <a:ext cx="6045741" cy="67730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12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Вносить вклад в жизнь общества</a:t>
          </a:r>
          <a:endParaRPr lang="ru-RU" sz="3000" kern="1200" dirty="0"/>
        </a:p>
      </dsp:txBody>
      <dsp:txXfrm>
        <a:off x="497722" y="3386883"/>
        <a:ext cx="6045741" cy="677306"/>
      </dsp:txXfrm>
    </dsp:sp>
    <dsp:sp modelId="{E909AB46-716C-41DA-9A31-E6EA08FF6B4C}">
      <dsp:nvSpPr>
        <dsp:cNvPr id="0" name=""/>
        <dsp:cNvSpPr/>
      </dsp:nvSpPr>
      <dsp:spPr>
        <a:xfrm>
          <a:off x="74406" y="3302220"/>
          <a:ext cx="846632" cy="84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0082E-2118-4E1E-8EC1-229FC094D9CC}">
      <dsp:nvSpPr>
        <dsp:cNvPr id="0" name=""/>
        <dsp:cNvSpPr/>
      </dsp:nvSpPr>
      <dsp:spPr>
        <a:xfrm>
          <a:off x="882391" y="328298"/>
          <a:ext cx="4242620" cy="4242620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solidFill>
                <a:schemeClr val="bg1"/>
              </a:solidFill>
            </a:rPr>
            <a:t>Образ жизни</a:t>
          </a:r>
          <a:endParaRPr lang="ru-RU" sz="2900" b="1" kern="1200" dirty="0">
            <a:solidFill>
              <a:schemeClr val="bg1"/>
            </a:solidFill>
          </a:endParaRPr>
        </a:p>
      </dsp:txBody>
      <dsp:txXfrm>
        <a:off x="3118353" y="1227329"/>
        <a:ext cx="1515221" cy="1262684"/>
      </dsp:txXfrm>
    </dsp:sp>
    <dsp:sp modelId="{1F1F4C8B-CF50-4757-AAE7-17028D15DAF6}">
      <dsp:nvSpPr>
        <dsp:cNvPr id="0" name=""/>
        <dsp:cNvSpPr/>
      </dsp:nvSpPr>
      <dsp:spPr>
        <a:xfrm>
          <a:off x="795013" y="479820"/>
          <a:ext cx="4242620" cy="4242620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solidFill>
                <a:schemeClr val="bg1"/>
              </a:solidFill>
            </a:rPr>
            <a:t>Стиль жизни</a:t>
          </a:r>
          <a:endParaRPr lang="ru-RU" sz="2900" b="1" kern="1200" dirty="0">
            <a:solidFill>
              <a:schemeClr val="bg1"/>
            </a:solidFill>
          </a:endParaRPr>
        </a:p>
      </dsp:txBody>
      <dsp:txXfrm>
        <a:off x="1805161" y="3232472"/>
        <a:ext cx="2272832" cy="1111162"/>
      </dsp:txXfrm>
    </dsp:sp>
    <dsp:sp modelId="{0A4E01B3-D64B-4E57-B077-EACCED138A36}">
      <dsp:nvSpPr>
        <dsp:cNvPr id="0" name=""/>
        <dsp:cNvSpPr/>
      </dsp:nvSpPr>
      <dsp:spPr>
        <a:xfrm>
          <a:off x="707635" y="328298"/>
          <a:ext cx="4242620" cy="4242620"/>
        </a:xfrm>
        <a:prstGeom prst="pie">
          <a:avLst>
            <a:gd name="adj1" fmla="val 9000000"/>
            <a:gd name="adj2" fmla="val 1620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solidFill>
                <a:schemeClr val="bg1"/>
              </a:solidFill>
            </a:rPr>
            <a:t>Качество жизни</a:t>
          </a:r>
          <a:endParaRPr lang="ru-RU" sz="2900" b="1" kern="1200" dirty="0">
            <a:solidFill>
              <a:schemeClr val="bg1"/>
            </a:solidFill>
          </a:endParaRPr>
        </a:p>
      </dsp:txBody>
      <dsp:txXfrm>
        <a:off x="1199072" y="1227329"/>
        <a:ext cx="1515221" cy="1262684"/>
      </dsp:txXfrm>
    </dsp:sp>
    <dsp:sp modelId="{0432E89D-9F7E-454F-B4C0-09195A7B80FD}">
      <dsp:nvSpPr>
        <dsp:cNvPr id="0" name=""/>
        <dsp:cNvSpPr/>
      </dsp:nvSpPr>
      <dsp:spPr>
        <a:xfrm>
          <a:off x="620103" y="65659"/>
          <a:ext cx="4767897" cy="47678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27469-92B8-4127-AC7C-49BCEEEB743F}">
      <dsp:nvSpPr>
        <dsp:cNvPr id="0" name=""/>
        <dsp:cNvSpPr/>
      </dsp:nvSpPr>
      <dsp:spPr>
        <a:xfrm>
          <a:off x="532375" y="216913"/>
          <a:ext cx="4767897" cy="47678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16555-E315-4455-B1EB-CCB3267226F3}">
      <dsp:nvSpPr>
        <dsp:cNvPr id="0" name=""/>
        <dsp:cNvSpPr/>
      </dsp:nvSpPr>
      <dsp:spPr>
        <a:xfrm>
          <a:off x="444647" y="65659"/>
          <a:ext cx="4767897" cy="47678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0.8736</cdr:x>
      <cdr:y>0.4</cdr:y>
    </cdr:from>
    <cdr:to>
      <cdr:x>0.93385</cdr:x>
      <cdr:y>0.54004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8352928" y="2016224"/>
          <a:ext cx="576064" cy="70588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dirty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A52F471-200A-4CB7-A515-179655DD8579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Нижний колонтитул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dirty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2925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4D4B40-9104-4816-A203-5FB5B60E57AB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952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FECE7AD-DD72-4F9C-A30D-666972F14380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Образ слайда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8775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32925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49D3A91-D19E-4108-A3F2-A486342F91EC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63046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D3A91-D19E-4108-A3F2-A486342F91EC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21685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b="6584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870B-FCF1-4589-B893-9DDB7EF74307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C726C-32F1-4EF7-B86D-D5D27D61817B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AEAC4-D910-4692-B611-81D037D72095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C889B-49FD-4B79-8471-63C901F8AA69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3FFA9-2819-452C-8517-46C519BBFE8F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67F04-DA11-4DCB-ACD9-C6E9A7750DF6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b="5844"/>
          <a:stretch>
            <a:fillRect/>
          </a:stretch>
        </p:blipFill>
        <p:spPr bwMode="auto">
          <a:xfrm>
            <a:off x="-14288" y="0"/>
            <a:ext cx="99202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02"/>
            <a:ext cx="8915400" cy="560406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rgbClr val="C0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9530" y="1285860"/>
            <a:ext cx="9101170" cy="484030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  <a:cs typeface="Arial" pitchFamily="34" charset="0"/>
              </a:defRPr>
            </a:lvl1pPr>
            <a:lvl2pPr marL="0" indent="0">
              <a:buNone/>
              <a:defRPr sz="2400">
                <a:latin typeface="Arial" pitchFamily="34" charset="0"/>
                <a:cs typeface="Arial" pitchFamily="34" charset="0"/>
              </a:defRPr>
            </a:lvl2pPr>
            <a:lvl3pPr marL="0" indent="358775">
              <a:defRPr sz="2400">
                <a:latin typeface="Arial" pitchFamily="34" charset="0"/>
                <a:cs typeface="Arial" pitchFamily="34" charset="0"/>
              </a:defRPr>
            </a:lvl3pPr>
            <a:lvl4pPr marL="0" indent="358775">
              <a:defRPr sz="2400">
                <a:latin typeface="Arial" pitchFamily="34" charset="0"/>
                <a:cs typeface="Arial" pitchFamily="34" charset="0"/>
              </a:defRPr>
            </a:lvl4pPr>
            <a:lvl5pPr marL="0" indent="358775">
              <a:defRPr sz="2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569CA-3E3F-456B-BAEF-5BA3777DE300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11697D1-E6FF-4574-B440-8AAD829D81B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11B3A-A3CA-4BAC-8A40-1F2094505704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1A0A7-E656-4EB8-BF81-782DC46CE4D5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61CF3-5419-4547-8985-0A27136F2C56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35842-39F2-4E7F-9D95-3AEFC76C382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E6D90-EB0A-4060-80D3-15E61EB8DA7A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8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C92B-C5C5-4D48-A336-A9B57694367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8F58-0EEB-4957-B3A5-E084D9C302E2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785A-663A-479D-AFCF-2E5114E2EC35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9C94-D00F-4302-9AB0-07DF508396AE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3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10333-631B-4970-95FE-FAE091BFD749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B8DA-F8CC-44BD-B33D-31AF11131A07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7E570-1D3F-429A-B208-00A7870F4D8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1834-7F2D-4CE9-AA78-49B63B9B5316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1C66-3155-48D1-8D6F-FD031DB8053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03CCCD-40FB-4AFF-9046-9BEEE84B3D98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680333-0176-4119-8158-B4EAD38E7EB2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mersant.ru/doc/6068812" TargetMode="External"/><Relationship Id="rId2" Type="http://schemas.openxmlformats.org/officeDocument/2006/relationships/hyperlink" Target="http://ww.kommersant.ru/doc/6088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>
          <a:xfrm>
            <a:off x="560512" y="2924944"/>
            <a:ext cx="8784976" cy="56038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 smtClean="0">
                <a:ea typeface="Batang" pitchFamily="18" charset="-127"/>
                <a:cs typeface="Arial" charset="0"/>
              </a:rPr>
              <a:t>Образ жизни и </a:t>
            </a:r>
            <a:r>
              <a:rPr lang="ru-RU" sz="4400" dirty="0">
                <a:ea typeface="Batang" pitchFamily="18" charset="-127"/>
                <a:cs typeface="Arial" charset="0"/>
              </a:rPr>
              <a:t/>
            </a:r>
            <a:br>
              <a:rPr lang="ru-RU" sz="4400" dirty="0">
                <a:ea typeface="Batang" pitchFamily="18" charset="-127"/>
                <a:cs typeface="Arial" charset="0"/>
              </a:rPr>
            </a:br>
            <a:r>
              <a:rPr lang="ru-RU" sz="4400" dirty="0" smtClean="0">
                <a:ea typeface="Batang" pitchFamily="18" charset="-127"/>
                <a:cs typeface="Arial" charset="0"/>
              </a:rPr>
              <a:t> </a:t>
            </a:r>
            <a:r>
              <a:rPr lang="ru-RU" sz="4400" dirty="0">
                <a:ea typeface="Batang" pitchFamily="18" charset="-127"/>
                <a:cs typeface="Arial" charset="0"/>
              </a:rPr>
              <a:t>его отражение в профессиональной </a:t>
            </a:r>
            <a:r>
              <a:rPr lang="ru-RU" sz="4400" dirty="0" smtClean="0">
                <a:ea typeface="Batang" pitchFamily="18" charset="-127"/>
                <a:cs typeface="Arial" charset="0"/>
              </a:rPr>
              <a:t>деятельности</a:t>
            </a:r>
            <a:r>
              <a:rPr lang="en-US" sz="4400" dirty="0" smtClean="0">
                <a:ea typeface="Batang" pitchFamily="18" charset="-127"/>
                <a:cs typeface="Arial" charset="0"/>
              </a:rPr>
              <a:t/>
            </a:r>
            <a:br>
              <a:rPr lang="en-US" sz="4400" dirty="0" smtClean="0">
                <a:ea typeface="Batang" pitchFamily="18" charset="-127"/>
                <a:cs typeface="Arial" charset="0"/>
              </a:rPr>
            </a:br>
            <a:endParaRPr lang="ru-RU" sz="2200" dirty="0" smtClean="0">
              <a:ea typeface="Batang" pitchFamily="18" charset="-127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</a:t>
            </a:r>
            <a:r>
              <a:rPr lang="ru-RU" sz="25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</a:rPr>
              <a:t> человека как ценность 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47605"/>
              </p:ext>
            </p:extLst>
          </p:nvPr>
        </p:nvGraphicFramePr>
        <p:xfrm>
          <a:off x="247700" y="1052736"/>
          <a:ext cx="9101137" cy="4840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76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</a:t>
            </a:r>
            <a:r>
              <a:rPr lang="ru-RU" sz="25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</a:rPr>
              <a:t> человека как ценность </a:t>
            </a:r>
            <a:r>
              <a:rPr lang="ru-RU" sz="25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ru-RU" sz="25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64" y="872716"/>
            <a:ext cx="9777536" cy="309634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Психическое </a:t>
            </a:r>
            <a:r>
              <a:rPr lang="ru-RU" sz="3200" b="1" dirty="0" smtClean="0">
                <a:solidFill>
                  <a:srgbClr val="C00000"/>
                </a:solidFill>
              </a:rPr>
              <a:t>здоровье </a:t>
            </a:r>
            <a:endParaRPr lang="ru-RU" sz="3200" dirty="0">
              <a:solidFill>
                <a:srgbClr val="C00000"/>
              </a:solidFill>
            </a:endParaRPr>
          </a:p>
          <a:p>
            <a:pPr algn="ctr"/>
            <a:r>
              <a:rPr lang="ru-RU" sz="3200" dirty="0" smtClean="0">
                <a:solidFill>
                  <a:srgbClr val="C00000"/>
                </a:solidFill>
              </a:rPr>
              <a:t>состояние </a:t>
            </a:r>
            <a:r>
              <a:rPr lang="ru-RU" sz="3200" dirty="0">
                <a:solidFill>
                  <a:srgbClr val="C00000"/>
                </a:solidFill>
              </a:rPr>
              <a:t>благополучия, при котором человек </a:t>
            </a:r>
            <a:r>
              <a:rPr lang="ru-RU" sz="3200" dirty="0" smtClean="0">
                <a:solidFill>
                  <a:srgbClr val="C00000"/>
                </a:solidFill>
              </a:rPr>
              <a:t>может: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121234883"/>
              </p:ext>
            </p:extLst>
          </p:nvPr>
        </p:nvGraphicFramePr>
        <p:xfrm>
          <a:off x="1496616" y="1988840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420888"/>
            <a:ext cx="5222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59" y="3428206"/>
            <a:ext cx="5222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58" y="4437112"/>
            <a:ext cx="5222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5517232"/>
            <a:ext cx="5222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5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1100" y="548680"/>
            <a:ext cx="8245624" cy="665742"/>
          </a:xfrm>
        </p:spPr>
        <p:txBody>
          <a:bodyPr>
            <a:normAutofit fontScale="90000"/>
          </a:bodyPr>
          <a:lstStyle/>
          <a:p>
            <a:r>
              <a:rPr lang="ru-RU" sz="3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Здоровье</a:t>
            </a:r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 человека как ценность </a:t>
            </a:r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980728"/>
            <a:ext cx="9217024" cy="5688632"/>
          </a:xfrm>
        </p:spPr>
        <p:txBody>
          <a:bodyPr>
            <a:normAutofit/>
          </a:bodyPr>
          <a:lstStyle/>
          <a:p>
            <a:pPr algn="ctr"/>
            <a:r>
              <a:rPr lang="ru-RU" sz="2600" b="1" i="1" dirty="0">
                <a:solidFill>
                  <a:srgbClr val="C00000"/>
                </a:solidFill>
              </a:rPr>
              <a:t>К</a:t>
            </a:r>
            <a:r>
              <a:rPr lang="ru-RU" sz="2600" b="1" i="1" dirty="0" smtClean="0">
                <a:solidFill>
                  <a:srgbClr val="C00000"/>
                </a:solidFill>
              </a:rPr>
              <a:t>ритерии психического здоровья: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1) Осознание </a:t>
            </a:r>
            <a:r>
              <a:rPr lang="ru-RU" dirty="0">
                <a:solidFill>
                  <a:srgbClr val="C00000"/>
                </a:solidFill>
              </a:rPr>
              <a:t>и чувство непрерывности, постоянства и идентичности своего физического и психического «Я</a:t>
            </a:r>
            <a:r>
              <a:rPr lang="ru-RU" dirty="0" smtClean="0">
                <a:solidFill>
                  <a:srgbClr val="C00000"/>
                </a:solidFill>
              </a:rPr>
              <a:t>»;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2) </a:t>
            </a:r>
            <a:r>
              <a:rPr lang="ru-RU" dirty="0">
                <a:solidFill>
                  <a:srgbClr val="C00000"/>
                </a:solidFill>
              </a:rPr>
              <a:t>П</a:t>
            </a:r>
            <a:r>
              <a:rPr lang="ru-RU" dirty="0" smtClean="0">
                <a:solidFill>
                  <a:srgbClr val="C00000"/>
                </a:solidFill>
              </a:rPr>
              <a:t>остоянство переживаний </a:t>
            </a:r>
            <a:r>
              <a:rPr lang="ru-RU" dirty="0">
                <a:solidFill>
                  <a:srgbClr val="C00000"/>
                </a:solidFill>
              </a:rPr>
              <a:t>в </a:t>
            </a:r>
            <a:r>
              <a:rPr lang="ru-RU" dirty="0" smtClean="0">
                <a:solidFill>
                  <a:srgbClr val="C00000"/>
                </a:solidFill>
              </a:rPr>
              <a:t>идентичных ситуациях;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3) Критичность </a:t>
            </a:r>
            <a:r>
              <a:rPr lang="ru-RU" dirty="0">
                <a:solidFill>
                  <a:srgbClr val="C00000"/>
                </a:solidFill>
              </a:rPr>
              <a:t>к себе и своей собственной психической продукции (деятельности) и </a:t>
            </a:r>
            <a:r>
              <a:rPr lang="ru-RU" dirty="0" smtClean="0">
                <a:solidFill>
                  <a:srgbClr val="C00000"/>
                </a:solidFill>
              </a:rPr>
              <a:t>ее результатам;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4) Способность </a:t>
            </a:r>
            <a:r>
              <a:rPr lang="ru-RU" dirty="0">
                <a:solidFill>
                  <a:srgbClr val="C00000"/>
                </a:solidFill>
              </a:rPr>
              <a:t>изменять поведение в зависимости </a:t>
            </a:r>
            <a:r>
              <a:rPr lang="ru-RU" dirty="0" smtClean="0">
                <a:solidFill>
                  <a:srgbClr val="C00000"/>
                </a:solidFill>
              </a:rPr>
              <a:t>от жизненных </a:t>
            </a:r>
            <a:r>
              <a:rPr lang="ru-RU" dirty="0">
                <a:solidFill>
                  <a:srgbClr val="C00000"/>
                </a:solidFill>
              </a:rPr>
              <a:t>обстоятельств </a:t>
            </a:r>
            <a:r>
              <a:rPr lang="ru-RU" dirty="0" smtClean="0">
                <a:solidFill>
                  <a:srgbClr val="C00000"/>
                </a:solidFill>
              </a:rPr>
              <a:t>и ситуаций;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5) Способность самоуправления поведением в соответствии с социальными </a:t>
            </a:r>
            <a:r>
              <a:rPr lang="ru-RU" dirty="0" smtClean="0">
                <a:solidFill>
                  <a:srgbClr val="C00000"/>
                </a:solidFill>
              </a:rPr>
              <a:t>нормами, правилами</a:t>
            </a:r>
            <a:r>
              <a:rPr lang="ru-RU" dirty="0">
                <a:solidFill>
                  <a:srgbClr val="C00000"/>
                </a:solidFill>
              </a:rPr>
              <a:t>, законами</a:t>
            </a:r>
            <a:r>
              <a:rPr lang="ru-RU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6) Способность планировать собственную жизнедеятельность и реализовывать </a:t>
            </a:r>
            <a:r>
              <a:rPr lang="ru-RU" dirty="0" smtClean="0">
                <a:solidFill>
                  <a:srgbClr val="C00000"/>
                </a:solidFill>
              </a:rPr>
              <a:t>эти планы.</a:t>
            </a:r>
          </a:p>
        </p:txBody>
      </p:sp>
    </p:spTree>
    <p:extLst>
      <p:ext uri="{BB962C8B-B14F-4D97-AF65-F5344CB8AC3E}">
        <p14:creationId xmlns:p14="http://schemas.microsoft.com/office/powerpoint/2010/main" val="4458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 человека как ценность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052736"/>
            <a:ext cx="9101170" cy="5455508"/>
          </a:xfrm>
        </p:spPr>
        <p:txBody>
          <a:bodyPr>
            <a:no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ru-RU" b="1" dirty="0">
                <a:solidFill>
                  <a:srgbClr val="C00000"/>
                </a:solidFill>
              </a:rPr>
              <a:t>Нравственное </a:t>
            </a:r>
            <a:r>
              <a:rPr lang="ru-RU" b="1" dirty="0" smtClean="0">
                <a:solidFill>
                  <a:srgbClr val="C00000"/>
                </a:solidFill>
              </a:rPr>
              <a:t>здоровье </a:t>
            </a:r>
            <a:r>
              <a:rPr lang="ru-RU" dirty="0" smtClean="0">
                <a:solidFill>
                  <a:srgbClr val="C00000"/>
                </a:solidFill>
              </a:rPr>
              <a:t>– </a:t>
            </a:r>
            <a:r>
              <a:rPr lang="ru-RU" dirty="0">
                <a:solidFill>
                  <a:srgbClr val="C00000"/>
                </a:solidFill>
              </a:rPr>
              <a:t>это </a:t>
            </a:r>
            <a:r>
              <a:rPr lang="ru-RU" b="1" dirty="0">
                <a:solidFill>
                  <a:srgbClr val="C00000"/>
                </a:solidFill>
              </a:rPr>
              <a:t>комплекс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b="1" dirty="0">
                <a:solidFill>
                  <a:srgbClr val="C00000"/>
                </a:solidFill>
              </a:rPr>
              <a:t>характеристик</a:t>
            </a:r>
            <a:r>
              <a:rPr lang="ru-RU" dirty="0">
                <a:solidFill>
                  <a:srgbClr val="C00000"/>
                </a:solidFill>
              </a:rPr>
              <a:t> мотивационной и потребностно-информативной сферы жизнедеятельности, основу которого определяет система ценностей, мотивов и установок поведения индивида в </a:t>
            </a:r>
            <a:r>
              <a:rPr lang="ru-RU" dirty="0" smtClean="0">
                <a:solidFill>
                  <a:srgbClr val="C00000"/>
                </a:solidFill>
              </a:rPr>
              <a:t>обществе.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ctr">
              <a:buFont typeface="Wingdings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</a:rPr>
              <a:t>Нравственное здоровье </a:t>
            </a:r>
            <a:r>
              <a:rPr lang="ru-RU" dirty="0" smtClean="0">
                <a:solidFill>
                  <a:srgbClr val="C00000"/>
                </a:solidFill>
              </a:rPr>
              <a:t>- </a:t>
            </a:r>
            <a:r>
              <a:rPr lang="ru-RU" dirty="0">
                <a:solidFill>
                  <a:srgbClr val="C00000"/>
                </a:solidFill>
              </a:rPr>
              <a:t>это </a:t>
            </a:r>
            <a:r>
              <a:rPr lang="ru-RU" b="1" dirty="0">
                <a:solidFill>
                  <a:srgbClr val="C00000"/>
                </a:solidFill>
              </a:rPr>
              <a:t>система ценностей</a:t>
            </a:r>
            <a:r>
              <a:rPr lang="ru-RU" dirty="0">
                <a:solidFill>
                  <a:srgbClr val="C00000"/>
                </a:solidFill>
              </a:rPr>
              <a:t>, установок и мотивов поведения индивидов в обществе. 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ctr">
              <a:buFont typeface="Wingdings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</a:rPr>
              <a:t>Нравственное </a:t>
            </a:r>
            <a:r>
              <a:rPr lang="ru-RU" b="1" dirty="0">
                <a:solidFill>
                  <a:srgbClr val="C00000"/>
                </a:solidFill>
              </a:rPr>
              <a:t>здоровье</a:t>
            </a:r>
            <a:r>
              <a:rPr lang="ru-RU" dirty="0">
                <a:solidFill>
                  <a:srgbClr val="C00000"/>
                </a:solidFill>
              </a:rPr>
              <a:t> – это </a:t>
            </a:r>
            <a:r>
              <a:rPr lang="ru-RU" b="1" dirty="0">
                <a:solidFill>
                  <a:srgbClr val="C00000"/>
                </a:solidFill>
              </a:rPr>
              <a:t>способ жизни </a:t>
            </a:r>
            <a:r>
              <a:rPr lang="ru-RU" dirty="0">
                <a:solidFill>
                  <a:srgbClr val="C00000"/>
                </a:solidFill>
              </a:rPr>
              <a:t>человека и его развития, проявление внутренней свободы. 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ctr">
              <a:buFont typeface="Wingdings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</a:rPr>
              <a:t>Нравственное </a:t>
            </a:r>
            <a:r>
              <a:rPr lang="ru-RU" b="1" dirty="0">
                <a:solidFill>
                  <a:srgbClr val="C00000"/>
                </a:solidFill>
              </a:rPr>
              <a:t>здоровье </a:t>
            </a:r>
            <a:r>
              <a:rPr lang="ru-RU" dirty="0">
                <a:solidFill>
                  <a:srgbClr val="C00000"/>
                </a:solidFill>
              </a:rPr>
              <a:t>– это </a:t>
            </a:r>
            <a:r>
              <a:rPr lang="ru-RU" b="1" dirty="0">
                <a:solidFill>
                  <a:srgbClr val="C00000"/>
                </a:solidFill>
              </a:rPr>
              <a:t>внутренняя</a:t>
            </a:r>
            <a:r>
              <a:rPr lang="ru-RU" dirty="0">
                <a:solidFill>
                  <a:srgbClr val="C00000"/>
                </a:solidFill>
              </a:rPr>
              <a:t> человеческая </a:t>
            </a:r>
            <a:r>
              <a:rPr lang="ru-RU" b="1" dirty="0">
                <a:solidFill>
                  <a:srgbClr val="C00000"/>
                </a:solidFill>
              </a:rPr>
              <a:t>красота</a:t>
            </a:r>
            <a:r>
              <a:rPr lang="ru-RU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5" y="5019935"/>
            <a:ext cx="1831504" cy="181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4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520" y="260648"/>
            <a:ext cx="8915400" cy="560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Здоровье как ценность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980728"/>
            <a:ext cx="8850188" cy="5544616"/>
          </a:xfrm>
          <a:noFill/>
        </p:spPr>
        <p:txBody>
          <a:bodyPr>
            <a:normAutofit fontScale="92500" lnSpcReduction="10000"/>
          </a:bodyPr>
          <a:lstStyle/>
          <a:p>
            <a:pPr lvl="0" algn="just"/>
            <a:r>
              <a:rPr lang="ru-RU" sz="2800" b="1" dirty="0">
                <a:solidFill>
                  <a:srgbClr val="C00000"/>
                </a:solidFill>
              </a:rPr>
              <a:t>Социальное </a:t>
            </a:r>
            <a:r>
              <a:rPr lang="ru-RU" sz="2800" b="1" dirty="0" smtClean="0">
                <a:solidFill>
                  <a:srgbClr val="C00000"/>
                </a:solidFill>
              </a:rPr>
              <a:t>здоровье </a:t>
            </a:r>
            <a:r>
              <a:rPr lang="ru-RU" sz="2800" dirty="0" smtClean="0">
                <a:solidFill>
                  <a:srgbClr val="C00000"/>
                </a:solidFill>
              </a:rPr>
              <a:t>- состояние </a:t>
            </a:r>
            <a:r>
              <a:rPr lang="ru-RU" sz="2800" dirty="0">
                <a:solidFill>
                  <a:srgbClr val="C00000"/>
                </a:solidFill>
              </a:rPr>
              <a:t>организма, определяющее способность человека контактировать с </a:t>
            </a:r>
            <a:r>
              <a:rPr lang="ru-RU" sz="2800" dirty="0" smtClean="0">
                <a:solidFill>
                  <a:srgbClr val="C00000"/>
                </a:solidFill>
              </a:rPr>
              <a:t>социумом.</a:t>
            </a:r>
            <a:endParaRPr lang="ru-RU" sz="2800" dirty="0">
              <a:solidFill>
                <a:srgbClr val="C00000"/>
              </a:solidFill>
            </a:endParaRPr>
          </a:p>
          <a:p>
            <a:pPr lvl="0" algn="just"/>
            <a:r>
              <a:rPr lang="ru-RU" sz="4000" b="1" dirty="0" smtClean="0">
                <a:solidFill>
                  <a:srgbClr val="C00000"/>
                </a:solidFill>
              </a:rPr>
              <a:t> !</a:t>
            </a: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600" i="1" dirty="0" smtClean="0">
                <a:solidFill>
                  <a:srgbClr val="C00000"/>
                </a:solidFill>
              </a:rPr>
              <a:t>Различие </a:t>
            </a:r>
            <a:r>
              <a:rPr lang="ru-RU" sz="2600" i="1" dirty="0">
                <a:solidFill>
                  <a:srgbClr val="C00000"/>
                </a:solidFill>
              </a:rPr>
              <a:t>между психическим и социальным здоровьем условно: психические свойства и качества личности не существуют вне системы общественных </a:t>
            </a:r>
            <a:r>
              <a:rPr lang="ru-RU" sz="2600" i="1" dirty="0" smtClean="0">
                <a:solidFill>
                  <a:srgbClr val="C00000"/>
                </a:solidFill>
              </a:rPr>
              <a:t>отношений.</a:t>
            </a:r>
          </a:p>
          <a:p>
            <a:pPr lvl="0" algn="just"/>
            <a:r>
              <a:rPr lang="ru-RU" sz="2600" i="1" dirty="0">
                <a:solidFill>
                  <a:srgbClr val="C00000"/>
                </a:solidFill>
              </a:rPr>
              <a:t> </a:t>
            </a:r>
            <a:r>
              <a:rPr lang="ru-RU" sz="2800" dirty="0">
                <a:solidFill>
                  <a:srgbClr val="C00000"/>
                </a:solidFill>
              </a:rPr>
              <a:t>Признаки хорошего социального </a:t>
            </a:r>
            <a:r>
              <a:rPr lang="ru-RU" sz="2800" dirty="0" smtClean="0">
                <a:solidFill>
                  <a:srgbClr val="C00000"/>
                </a:solidFill>
              </a:rPr>
              <a:t>здоровья: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наличие </a:t>
            </a:r>
            <a:r>
              <a:rPr lang="ru-RU" sz="2800" dirty="0">
                <a:solidFill>
                  <a:srgbClr val="C00000"/>
                </a:solidFill>
              </a:rPr>
              <a:t>сильной сети социальной </a:t>
            </a:r>
            <a:r>
              <a:rPr lang="ru-RU" sz="2800" dirty="0" smtClean="0">
                <a:solidFill>
                  <a:srgbClr val="C00000"/>
                </a:solidFill>
              </a:rPr>
              <a:t>поддержки,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установление </a:t>
            </a:r>
            <a:r>
              <a:rPr lang="ru-RU" sz="2800" dirty="0">
                <a:solidFill>
                  <a:srgbClr val="C00000"/>
                </a:solidFill>
              </a:rPr>
              <a:t>социальных </a:t>
            </a:r>
            <a:r>
              <a:rPr lang="ru-RU" sz="2800" dirty="0" smtClean="0">
                <a:solidFill>
                  <a:srgbClr val="C00000"/>
                </a:solidFill>
              </a:rPr>
              <a:t>границ,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баланс </a:t>
            </a:r>
            <a:r>
              <a:rPr lang="ru-RU" sz="2800" dirty="0">
                <a:solidFill>
                  <a:srgbClr val="C00000"/>
                </a:solidFill>
              </a:rPr>
              <a:t>между одиночеством и </a:t>
            </a:r>
            <a:r>
              <a:rPr lang="ru-RU" sz="2800" dirty="0" smtClean="0">
                <a:solidFill>
                  <a:srgbClr val="C00000"/>
                </a:solidFill>
              </a:rPr>
              <a:t>общением,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аутентичность </a:t>
            </a:r>
            <a:r>
              <a:rPr lang="ru-RU" sz="2800" dirty="0">
                <a:solidFill>
                  <a:srgbClr val="C00000"/>
                </a:solidFill>
              </a:rPr>
              <a:t>своей </a:t>
            </a:r>
            <a:r>
              <a:rPr lang="ru-RU" sz="2800" dirty="0" smtClean="0">
                <a:solidFill>
                  <a:srgbClr val="C00000"/>
                </a:solidFill>
              </a:rPr>
              <a:t>личности,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участие </a:t>
            </a:r>
            <a:r>
              <a:rPr lang="ru-RU" sz="2800" dirty="0">
                <a:solidFill>
                  <a:srgbClr val="C00000"/>
                </a:solidFill>
              </a:rPr>
              <a:t>в жизни </a:t>
            </a:r>
            <a:r>
              <a:rPr lang="ru-RU" sz="2800" dirty="0" smtClean="0">
                <a:solidFill>
                  <a:srgbClr val="C00000"/>
                </a:solidFill>
              </a:rPr>
              <a:t>общества,</a:t>
            </a:r>
          </a:p>
          <a:p>
            <a:pPr marL="457200" lvl="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уважительное </a:t>
            </a:r>
            <a:r>
              <a:rPr lang="ru-RU" sz="2800" dirty="0">
                <a:solidFill>
                  <a:srgbClr val="C00000"/>
                </a:solidFill>
              </a:rPr>
              <a:t>отношение к другим.</a:t>
            </a:r>
            <a:endParaRPr lang="ru-RU" sz="2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 человека как ценность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C00000"/>
                </a:solidFill>
              </a:rPr>
              <a:t>Здоровье </a:t>
            </a:r>
            <a:r>
              <a:rPr lang="ru-RU" sz="2800" dirty="0">
                <a:solidFill>
                  <a:srgbClr val="C00000"/>
                </a:solidFill>
              </a:rPr>
              <a:t>отражает качество приспособления </a:t>
            </a:r>
            <a:r>
              <a:rPr lang="ru-RU" sz="2800" dirty="0" smtClean="0">
                <a:solidFill>
                  <a:srgbClr val="C00000"/>
                </a:solidFill>
              </a:rPr>
              <a:t>организма </a:t>
            </a:r>
            <a:r>
              <a:rPr lang="ru-RU" sz="2800" dirty="0">
                <a:solidFill>
                  <a:srgbClr val="C00000"/>
                </a:solidFill>
              </a:rPr>
              <a:t>к условиям внешней среды и </a:t>
            </a:r>
            <a:r>
              <a:rPr lang="ru-RU" sz="2800" dirty="0" smtClean="0">
                <a:solidFill>
                  <a:srgbClr val="C00000"/>
                </a:solidFill>
              </a:rPr>
              <a:t>представляет </a:t>
            </a:r>
            <a:r>
              <a:rPr lang="ru-RU" sz="2800" b="1" dirty="0">
                <a:solidFill>
                  <a:srgbClr val="C00000"/>
                </a:solidFill>
              </a:rPr>
              <a:t>итог процесса взаимодействия </a:t>
            </a:r>
            <a:r>
              <a:rPr lang="ru-RU" sz="2800" b="1" dirty="0" smtClean="0">
                <a:solidFill>
                  <a:srgbClr val="C00000"/>
                </a:solidFill>
              </a:rPr>
              <a:t>человека </a:t>
            </a:r>
            <a:r>
              <a:rPr lang="ru-RU" sz="2800" b="1" dirty="0">
                <a:solidFill>
                  <a:srgbClr val="C00000"/>
                </a:solidFill>
              </a:rPr>
              <a:t>и среды обитания, где само </a:t>
            </a:r>
            <a:r>
              <a:rPr lang="ru-RU" sz="2800" b="1" dirty="0" smtClean="0">
                <a:solidFill>
                  <a:srgbClr val="C00000"/>
                </a:solidFill>
              </a:rPr>
              <a:t>здоровье формируется </a:t>
            </a:r>
            <a:r>
              <a:rPr lang="ru-RU" sz="2800" b="1" dirty="0">
                <a:solidFill>
                  <a:srgbClr val="C00000"/>
                </a:solidFill>
              </a:rPr>
              <a:t>в результате </a:t>
            </a:r>
            <a:r>
              <a:rPr lang="ru-RU" sz="2800" b="1" dirty="0" smtClean="0">
                <a:solidFill>
                  <a:srgbClr val="C00000"/>
                </a:solidFill>
              </a:rPr>
              <a:t>взаимодействия внешних и внутренних факторов</a:t>
            </a:r>
            <a:r>
              <a:rPr lang="ru-RU" sz="2800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" y="3068960"/>
            <a:ext cx="7553325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214" y="4785046"/>
            <a:ext cx="1819201" cy="181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8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464" y="404664"/>
            <a:ext cx="8915400" cy="56040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составляющие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3925" y="2797771"/>
            <a:ext cx="4715478" cy="1639084"/>
          </a:xfrm>
        </p:spPr>
        <p:txBody>
          <a:bodyPr>
            <a:noAutofit/>
          </a:bodyPr>
          <a:lstStyle/>
          <a:p>
            <a:endParaRPr lang="ru-RU" sz="2800" dirty="0">
              <a:solidFill>
                <a:srgbClr val="C00000"/>
              </a:solidFill>
            </a:endParaRPr>
          </a:p>
          <a:p>
            <a:r>
              <a:rPr lang="ru-RU" sz="2800" dirty="0">
                <a:solidFill>
                  <a:srgbClr val="C00000"/>
                </a:solidFill>
              </a:rPr>
              <a:t>Стиль жизни – отражает </a:t>
            </a:r>
            <a:r>
              <a:rPr lang="ru-RU" sz="2800" b="1" dirty="0">
                <a:solidFill>
                  <a:srgbClr val="C00000"/>
                </a:solidFill>
              </a:rPr>
              <a:t>поведение человека</a:t>
            </a:r>
            <a:r>
              <a:rPr lang="ru-RU" sz="2800" dirty="0" smtClean="0">
                <a:solidFill>
                  <a:srgbClr val="C00000"/>
                </a:solidFill>
              </a:rPr>
              <a:t>.</a:t>
            </a:r>
          </a:p>
          <a:p>
            <a:endParaRPr lang="ru-RU" sz="2800" dirty="0">
              <a:solidFill>
                <a:srgbClr val="C00000"/>
              </a:solidFill>
            </a:endParaRPr>
          </a:p>
          <a:p>
            <a:endParaRPr lang="ru-RU" sz="2800" dirty="0" smtClean="0">
              <a:solidFill>
                <a:srgbClr val="C00000"/>
              </a:solidFill>
            </a:endParaRPr>
          </a:p>
          <a:p>
            <a:endParaRPr lang="ru-RU" sz="2800" dirty="0">
              <a:solidFill>
                <a:srgbClr val="C00000"/>
              </a:solidFill>
            </a:endParaRPr>
          </a:p>
          <a:p>
            <a:endParaRPr lang="ru-RU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96181266"/>
              </p:ext>
            </p:extLst>
          </p:nvPr>
        </p:nvGraphicFramePr>
        <p:xfrm>
          <a:off x="4073352" y="1196752"/>
          <a:ext cx="5832648" cy="505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95164" y="4797150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+mj-lt"/>
              </a:rPr>
              <a:t>Образ жизни – отражает </a:t>
            </a:r>
            <a:r>
              <a:rPr lang="ru-RU" sz="2800" b="1" dirty="0">
                <a:solidFill>
                  <a:srgbClr val="C00000"/>
                </a:solidFill>
                <a:latin typeface="+mj-lt"/>
              </a:rPr>
              <a:t>представление</a:t>
            </a:r>
            <a:r>
              <a:rPr lang="ru-RU" sz="2800" dirty="0">
                <a:solidFill>
                  <a:srgbClr val="C00000"/>
                </a:solidFill>
                <a:latin typeface="+mj-lt"/>
              </a:rPr>
              <a:t> о системе поведения.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95164" y="1412776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+mj-lt"/>
              </a:rPr>
              <a:t>Качество жизни – отражает </a:t>
            </a:r>
            <a:r>
              <a:rPr lang="ru-RU" sz="2800" b="1" dirty="0">
                <a:solidFill>
                  <a:srgbClr val="C00000"/>
                </a:solidFill>
                <a:latin typeface="+mj-lt"/>
              </a:rPr>
              <a:t>эффективность всех сторон жизнедеятельности </a:t>
            </a:r>
            <a:r>
              <a:rPr lang="ru-RU" sz="2800" dirty="0">
                <a:solidFill>
                  <a:srgbClr val="C00000"/>
                </a:solidFill>
                <a:latin typeface="+mj-lt"/>
              </a:rPr>
              <a:t>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79648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548680"/>
            <a:ext cx="6977980" cy="5603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  <a:b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4" name="Объект 2"/>
          <p:cNvSpPr>
            <a:spLocks noGrp="1"/>
          </p:cNvSpPr>
          <p:nvPr>
            <p:ph idx="1"/>
          </p:nvPr>
        </p:nvSpPr>
        <p:spPr>
          <a:xfrm>
            <a:off x="488504" y="1196752"/>
            <a:ext cx="9000678" cy="54726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Образ </a:t>
            </a:r>
            <a:r>
              <a:rPr lang="ru-RU" sz="27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и стиль </a:t>
            </a: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жизни</a:t>
            </a:r>
            <a:r>
              <a:rPr lang="ru-RU" sz="27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, влияющий на качественные характеристики здоровья в значительной мере </a:t>
            </a: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определяется: </a:t>
            </a:r>
            <a:endParaRPr lang="ru-RU" sz="2700" dirty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уровнем активности: социальной, экономической, трудовой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степенью миграционной подвижности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приобщением к современным достижениям культуры, науки, искусства, техники и технологии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характером и способы проведения досуга и отдыха</a:t>
            </a:r>
          </a:p>
          <a:p>
            <a:pPr marL="457200" indent="-457200" algn="just">
              <a:buFont typeface="Wingdings" pitchFamily="2" charset="2"/>
              <a:buChar char="ü"/>
            </a:pPr>
            <a:endParaRPr lang="ru-RU" sz="2700" dirty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algn="just"/>
            <a:r>
              <a:rPr lang="ru-RU" sz="27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*</a:t>
            </a:r>
            <a:r>
              <a:rPr lang="ru-RU" sz="2700" i="1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Стиль жизни, </a:t>
            </a:r>
            <a:r>
              <a:rPr lang="ru-RU" sz="2700" i="1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степень и характер </a:t>
            </a:r>
            <a:r>
              <a:rPr lang="ru-RU" sz="2700" i="1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активности </a:t>
            </a:r>
            <a:r>
              <a:rPr lang="ru-RU" sz="2700" i="1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в быту, </a:t>
            </a:r>
            <a:r>
              <a:rPr lang="ru-RU" sz="2700" i="1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в </a:t>
            </a:r>
            <a:r>
              <a:rPr lang="ru-RU" sz="2700" i="1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трудовой деятельности, во многом определяют состояние его </a:t>
            </a:r>
            <a:r>
              <a:rPr lang="ru-RU" sz="2700" i="1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здоровья.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477093"/>
              </p:ext>
            </p:extLst>
          </p:nvPr>
        </p:nvGraphicFramePr>
        <p:xfrm>
          <a:off x="418523" y="1196752"/>
          <a:ext cx="9101137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073674" y="1556792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ru-R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4688" y="15567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10%</a:t>
            </a:r>
            <a:endParaRPr lang="ru-R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4488" y="2018457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20%</a:t>
            </a:r>
            <a:endParaRPr lang="ru-RU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42865" y="5157192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20%</a:t>
            </a:r>
            <a:endParaRPr lang="ru-RU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336" y="4939864"/>
            <a:ext cx="1792411" cy="180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4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38"/>
            <a:ext cx="8915400" cy="560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268413"/>
            <a:ext cx="9029700" cy="5200650"/>
          </a:xfrm>
        </p:spPr>
        <p:txBody>
          <a:bodyPr>
            <a:norm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ru-RU" sz="2600" b="1" dirty="0" smtClean="0">
                <a:solidFill>
                  <a:srgbClr val="C00000"/>
                </a:solidFill>
              </a:rPr>
              <a:t>Основные составляющие элемент</a:t>
            </a:r>
            <a:r>
              <a:rPr lang="ru-RU" sz="2600" b="1" dirty="0" smtClean="0">
                <a:solidFill>
                  <a:schemeClr val="accent1">
                    <a:lumMod val="75000"/>
                  </a:schemeClr>
                </a:solidFill>
              </a:rPr>
              <a:t>ами</a:t>
            </a:r>
            <a:r>
              <a:rPr lang="ru-RU" sz="2600" b="1" dirty="0" smtClean="0">
                <a:solidFill>
                  <a:srgbClr val="C00000"/>
                </a:solidFill>
              </a:rPr>
              <a:t> здорового стиля:</a:t>
            </a:r>
            <a:endParaRPr lang="ru-RU" sz="2600" b="1" dirty="0">
              <a:solidFill>
                <a:srgbClr val="C00000"/>
              </a:solidFill>
            </a:endParaRP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>
                <a:solidFill>
                  <a:srgbClr val="C00000"/>
                </a:solidFill>
              </a:rPr>
              <a:t>разумное чередование труда и </a:t>
            </a:r>
            <a:r>
              <a:rPr lang="ru-RU" sz="2800" dirty="0" smtClean="0">
                <a:solidFill>
                  <a:srgbClr val="C00000"/>
                </a:solidFill>
              </a:rPr>
              <a:t>отдыха;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рациональное питание;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преодоление </a:t>
            </a:r>
            <a:r>
              <a:rPr lang="ru-RU" sz="2800" dirty="0">
                <a:solidFill>
                  <a:srgbClr val="C00000"/>
                </a:solidFill>
              </a:rPr>
              <a:t>вредных </a:t>
            </a:r>
            <a:r>
              <a:rPr lang="ru-RU" sz="2800" dirty="0" smtClean="0">
                <a:solidFill>
                  <a:srgbClr val="C00000"/>
                </a:solidFill>
              </a:rPr>
              <a:t>привычек;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оптимальная </a:t>
            </a:r>
            <a:r>
              <a:rPr lang="ru-RU" sz="2800" dirty="0">
                <a:solidFill>
                  <a:srgbClr val="C00000"/>
                </a:solidFill>
              </a:rPr>
              <a:t>двигательная </a:t>
            </a:r>
            <a:r>
              <a:rPr lang="ru-RU" sz="2800" dirty="0" smtClean="0">
                <a:solidFill>
                  <a:srgbClr val="C00000"/>
                </a:solidFill>
              </a:rPr>
              <a:t>активность;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соблюдение </a:t>
            </a:r>
            <a:r>
              <a:rPr lang="ru-RU" sz="2800" dirty="0">
                <a:solidFill>
                  <a:srgbClr val="C00000"/>
                </a:solidFill>
              </a:rPr>
              <a:t>правил личной </a:t>
            </a:r>
            <a:r>
              <a:rPr lang="ru-RU" sz="2800" dirty="0" smtClean="0">
                <a:solidFill>
                  <a:srgbClr val="C00000"/>
                </a:solidFill>
              </a:rPr>
              <a:t>гигиены;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закаливание;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800" dirty="0" err="1" smtClean="0">
                <a:solidFill>
                  <a:srgbClr val="C00000"/>
                </a:solidFill>
              </a:rPr>
              <a:t>психопрофилактика</a:t>
            </a:r>
            <a:r>
              <a:rPr lang="ru-RU" sz="2800" dirty="0" smtClean="0">
                <a:solidFill>
                  <a:srgbClr val="C00000"/>
                </a:solidFill>
              </a:rPr>
              <a:t>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>
                <a:solidFill>
                  <a:srgbClr val="C00000"/>
                </a:solidFill>
              </a:rPr>
              <a:t>п</a:t>
            </a:r>
            <a:r>
              <a:rPr lang="ru-RU" sz="2800" dirty="0" smtClean="0">
                <a:solidFill>
                  <a:srgbClr val="C00000"/>
                </a:solidFill>
              </a:rPr>
              <a:t>озитивное общение;</a:t>
            </a:r>
          </a:p>
          <a:p>
            <a:pPr marL="457200" indent="-457200" algn="ctr">
              <a:buFont typeface="Wingdings" pitchFamily="2" charset="2"/>
              <a:buChar char="ü"/>
              <a:defRPr/>
            </a:pPr>
            <a:r>
              <a:rPr lang="ru-RU" sz="2800" dirty="0">
                <a:solidFill>
                  <a:srgbClr val="C00000"/>
                </a:solidFill>
              </a:rPr>
              <a:t>н</a:t>
            </a:r>
            <a:r>
              <a:rPr lang="ru-RU" sz="2800" dirty="0" smtClean="0">
                <a:solidFill>
                  <a:srgbClr val="C00000"/>
                </a:solidFill>
              </a:rPr>
              <a:t>аличие хобби …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2472" y="1643050"/>
            <a:ext cx="8286808" cy="4538022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ru-RU" sz="2800" dirty="0">
                <a:solidFill>
                  <a:srgbClr val="C00000"/>
                </a:solidFill>
                <a:latin typeface="Arial" pitchFamily="34" charset="0"/>
              </a:rPr>
              <a:t>З</a:t>
            </a: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доровье </a:t>
            </a:r>
            <a:r>
              <a:rPr lang="ru-RU" sz="2800" dirty="0">
                <a:solidFill>
                  <a:srgbClr val="C00000"/>
                </a:solidFill>
                <a:latin typeface="Arial" pitchFamily="34" charset="0"/>
              </a:rPr>
              <a:t>человека как </a:t>
            </a: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ценность.</a:t>
            </a:r>
          </a:p>
          <a:p>
            <a:pPr marL="457200" indent="-457200" algn="just">
              <a:buAutoNum type="arabicPeriod"/>
            </a:pP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Здоровый стиль жизни и его составляющие.</a:t>
            </a:r>
          </a:p>
          <a:p>
            <a:pPr marL="457200" indent="-457200" algn="just">
              <a:buAutoNum type="arabicPeriod"/>
            </a:pPr>
            <a:r>
              <a:rPr lang="ru-RU" sz="2800" dirty="0">
                <a:solidFill>
                  <a:srgbClr val="C00000"/>
                </a:solidFill>
                <a:latin typeface="Arial" pitchFamily="34" charset="0"/>
              </a:rPr>
              <a:t>Роль и возможности физической культуры в обеспечении </a:t>
            </a: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здоровья.</a:t>
            </a:r>
            <a:endParaRPr lang="ru-RU" sz="2800" dirty="0">
              <a:solidFill>
                <a:srgbClr val="C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4528" y="332656"/>
            <a:ext cx="8915400" cy="560406"/>
          </a:xfrm>
        </p:spPr>
        <p:txBody>
          <a:bodyPr/>
          <a:lstStyle/>
          <a:p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1823222916"/>
              </p:ext>
            </p:extLst>
          </p:nvPr>
        </p:nvGraphicFramePr>
        <p:xfrm>
          <a:off x="920552" y="1052736"/>
          <a:ext cx="7982520" cy="5225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73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196752"/>
            <a:ext cx="9101170" cy="4840304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</a:rPr>
              <a:t>Правильное питание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- </a:t>
            </a:r>
            <a:r>
              <a:rPr lang="ru-RU" sz="2800" dirty="0" smtClean="0">
                <a:solidFill>
                  <a:srgbClr val="C00000"/>
                </a:solidFill>
              </a:rPr>
              <a:t>физиологически </a:t>
            </a:r>
            <a:r>
              <a:rPr lang="ru-RU" sz="2800" dirty="0">
                <a:solidFill>
                  <a:srgbClr val="C00000"/>
                </a:solidFill>
              </a:rPr>
              <a:t>полноценное питание здоровых людей с учетом их пола, возраста функциональных особенностей пищеварительной системы, генетической детерминации, экологического окружения, характера труда и других факторов, которое обеспечивает высокую физическую и умственную работоспособность человека и его устойчивость к возникновению болезней.</a:t>
            </a:r>
            <a:endParaRPr lang="ru-RU" sz="2800" dirty="0" smtClean="0">
              <a:solidFill>
                <a:srgbClr val="C00000"/>
              </a:solidFill>
            </a:endParaRPr>
          </a:p>
          <a:p>
            <a:pPr algn="ctr"/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 4">
            <a:hlinkClick r:id="rId2"/>
          </p:cNvPr>
          <p:cNvSpPr/>
          <p:nvPr/>
        </p:nvSpPr>
        <p:spPr>
          <a:xfrm>
            <a:off x="344488" y="5694906"/>
            <a:ext cx="55551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  <a:hlinkClick r:id="rId3"/>
              </a:rPr>
              <a:t>https://www.kommersant.ru/doc/6068812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endParaRPr lang="ru-RU" sz="2400" dirty="0">
              <a:latin typeface="+mj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4451444"/>
            <a:ext cx="2091481" cy="21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6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284984"/>
            <a:ext cx="4471516" cy="329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548680"/>
            <a:ext cx="6977980" cy="5603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  <a:b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4" name="Объект 2"/>
          <p:cNvSpPr>
            <a:spLocks noGrp="1"/>
          </p:cNvSpPr>
          <p:nvPr>
            <p:ph idx="1"/>
          </p:nvPr>
        </p:nvSpPr>
        <p:spPr>
          <a:xfrm>
            <a:off x="416496" y="1171849"/>
            <a:ext cx="9145016" cy="5472608"/>
          </a:xfrm>
        </p:spPr>
        <p:txBody>
          <a:bodyPr>
            <a:normAutofit/>
          </a:bodyPr>
          <a:lstStyle/>
          <a:p>
            <a:pPr algn="just"/>
            <a:r>
              <a:rPr lang="ru-RU" sz="36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Законы правильного питания: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36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Баланс по </a:t>
            </a:r>
            <a:r>
              <a:rPr lang="ru-RU" sz="3600" dirty="0" err="1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энергозатратам</a:t>
            </a:r>
            <a:endParaRPr lang="ru-RU" sz="3600" dirty="0" smtClean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36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Баланс по пищевым </a:t>
            </a:r>
            <a:r>
              <a:rPr lang="ru-RU" sz="36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веществам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36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Баланс времени приема</a:t>
            </a:r>
          </a:p>
        </p:txBody>
      </p:sp>
    </p:spTree>
    <p:extLst>
      <p:ext uri="{BB962C8B-B14F-4D97-AF65-F5344CB8AC3E}">
        <p14:creationId xmlns:p14="http://schemas.microsoft.com/office/powerpoint/2010/main" val="10471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1963649"/>
            <a:ext cx="4474468" cy="33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sp>
        <p:nvSpPr>
          <p:cNvPr id="8" name="Объект 3"/>
          <p:cNvSpPr txBox="1">
            <a:spLocks noGrp="1"/>
          </p:cNvSpPr>
          <p:nvPr>
            <p:ph idx="1"/>
          </p:nvPr>
        </p:nvSpPr>
        <p:spPr bwMode="auto">
          <a:xfrm>
            <a:off x="546447" y="1412776"/>
            <a:ext cx="9101137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117226" tIns="58613" rIns="117226" bIns="58613" rtlCol="0">
            <a:normAutofit/>
          </a:bodyPr>
          <a:lstStyle>
            <a:lvl1pPr marL="2036" indent="-2036" algn="l" defTabSz="1172261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85" indent="-4070" algn="l" defTabSz="1172261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3744" indent="2036" algn="l" defTabSz="117226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1456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37587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23717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9848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978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2108" indent="-293065" algn="l" defTabSz="11722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Поступление в организм энергии должно соответствовать ее расходу: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Основной обмен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СДД пищевых веществ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белки – 30-40%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жиры – 4-14%  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углеводы – 4-7%)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Мышечная деятельность (на1кг.)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(от 1,4 ккал/ч. – 7,5 ккал/ч.)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Умственная деятельность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(от 10-300 ккал/ч)</a:t>
            </a: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97016" y="2420888"/>
            <a:ext cx="168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Поступление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898972" y="2420888"/>
            <a:ext cx="995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Расход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548680"/>
            <a:ext cx="6977980" cy="5603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  <a:b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857564"/>
              </p:ext>
            </p:extLst>
          </p:nvPr>
        </p:nvGraphicFramePr>
        <p:xfrm>
          <a:off x="344488" y="1340768"/>
          <a:ext cx="9145588" cy="16459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86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3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863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Основной обмен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Суточный</a:t>
                      </a:r>
                      <a:r>
                        <a:rPr lang="ru-RU" sz="2400" baseline="0" dirty="0" smtClean="0"/>
                        <a:t> обмен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Фактический обмен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Разность показателей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 smtClean="0"/>
                        <a:t>1400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 smtClean="0"/>
                        <a:t>1400</a:t>
                      </a:r>
                      <a:r>
                        <a:rPr lang="ru-RU" sz="2400" b="0" baseline="0" dirty="0" smtClean="0"/>
                        <a:t> </a:t>
                      </a:r>
                      <a:r>
                        <a:rPr lang="en-US" sz="2400" b="0" baseline="0" dirty="0" smtClean="0"/>
                        <a:t>x</a:t>
                      </a:r>
                      <a:r>
                        <a:rPr lang="ru-RU" sz="2400" b="0" baseline="0" dirty="0" smtClean="0"/>
                        <a:t> 1.55 =2170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 smtClean="0"/>
                        <a:t>≈ 2000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 smtClean="0"/>
                        <a:t>дефицит 170</a:t>
                      </a:r>
                      <a:endParaRPr lang="ru-RU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50" y="3717032"/>
            <a:ext cx="4520020" cy="271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8" y="3105708"/>
            <a:ext cx="483181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6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548680"/>
            <a:ext cx="6977980" cy="5603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  <a:b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4" name="Объект 2"/>
          <p:cNvSpPr>
            <a:spLocks noGrp="1"/>
          </p:cNvSpPr>
          <p:nvPr>
            <p:ph idx="1"/>
          </p:nvPr>
        </p:nvSpPr>
        <p:spPr>
          <a:xfrm>
            <a:off x="500286" y="836712"/>
            <a:ext cx="9145016" cy="5472608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Баланс пищевых </a:t>
            </a:r>
            <a:r>
              <a:rPr lang="ru-RU" sz="32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веществ </a:t>
            </a:r>
            <a:endParaRPr lang="ru-RU" sz="3200" dirty="0" smtClean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algn="ctr"/>
            <a:r>
              <a:rPr lang="ru-RU" sz="32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(макронутриенты и микронутриенты)</a:t>
            </a:r>
          </a:p>
        </p:txBody>
      </p:sp>
      <p:graphicFrame>
        <p:nvGraphicFramePr>
          <p:cNvPr id="5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579595"/>
              </p:ext>
            </p:extLst>
          </p:nvPr>
        </p:nvGraphicFramePr>
        <p:xfrm>
          <a:off x="560512" y="1988840"/>
          <a:ext cx="6480720" cy="3129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6187380" y="2175947"/>
            <a:ext cx="2879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ФСП 1:1/</a:t>
            </a:r>
            <a:r>
              <a:rPr lang="en-US" sz="3200" b="1" dirty="0" smtClean="0">
                <a:solidFill>
                  <a:srgbClr val="C00000"/>
                </a:solidFill>
              </a:rPr>
              <a:t>2</a:t>
            </a:r>
            <a:r>
              <a:rPr lang="ru-RU" sz="3200" b="1" dirty="0" smtClean="0">
                <a:solidFill>
                  <a:srgbClr val="C00000"/>
                </a:solidFill>
              </a:rPr>
              <a:t>:4/6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12840" y="4892000"/>
            <a:ext cx="6264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72261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C00000"/>
                </a:solidFill>
                <a:latin typeface="+mj-lt"/>
                <a:cs typeface="+mn-cs"/>
              </a:rPr>
              <a:t>Человек нуждается ни в каких-либо продуктах, а в </a:t>
            </a:r>
            <a:r>
              <a:rPr lang="ru-RU" sz="3200" b="1" dirty="0">
                <a:solidFill>
                  <a:srgbClr val="C00000"/>
                </a:solidFill>
                <a:latin typeface="+mj-lt"/>
                <a:cs typeface="+mn-cs"/>
              </a:rPr>
              <a:t>веществах </a:t>
            </a:r>
            <a:r>
              <a:rPr lang="ru-RU" sz="3200" dirty="0">
                <a:solidFill>
                  <a:srgbClr val="C00000"/>
                </a:solidFill>
                <a:latin typeface="+mj-lt"/>
                <a:cs typeface="+mn-cs"/>
              </a:rPr>
              <a:t>содержащихся в них</a:t>
            </a:r>
          </a:p>
        </p:txBody>
      </p:sp>
    </p:spTree>
    <p:extLst>
      <p:ext uri="{BB962C8B-B14F-4D97-AF65-F5344CB8AC3E}">
        <p14:creationId xmlns:p14="http://schemas.microsoft.com/office/powerpoint/2010/main" val="15714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1844824"/>
            <a:ext cx="4287376" cy="350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38"/>
            <a:ext cx="8915400" cy="560387"/>
          </a:xfrm>
        </p:spPr>
        <p:txBody>
          <a:bodyPr/>
          <a:lstStyle/>
          <a:p>
            <a:pPr>
              <a:defRPr/>
            </a:pPr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sp>
        <p:nvSpPr>
          <p:cNvPr id="8" name="Объект 3"/>
          <p:cNvSpPr>
            <a:spLocks noGrp="1"/>
          </p:cNvSpPr>
          <p:nvPr>
            <p:ph idx="1"/>
          </p:nvPr>
        </p:nvSpPr>
        <p:spPr bwMode="auto">
          <a:xfrm>
            <a:off x="309530" y="1285860"/>
            <a:ext cx="5579574" cy="545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Соблюдение режима питания: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Работа </a:t>
            </a: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пищеварительной системы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подчинена биологическим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часам.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Количество приемов пищи в течение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суток (3-5).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Распределение рациона в течение дня (2/3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за </a:t>
            </a: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завтраком и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обедом,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1/3 </a:t>
            </a: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– за ужином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).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Интервалы </a:t>
            </a: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между приемами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пищи.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Время, затрачиваемое на прием </a:t>
            </a:r>
            <a:r>
              <a:rPr kumimoji="0" lang="ru-RU" sz="26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пищи.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548680"/>
            <a:ext cx="6977980" cy="5603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Здоровый стиль жизни и его составляющие</a:t>
            </a:r>
            <a:br>
              <a:rPr lang="ru-R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4" name="Объект 2"/>
          <p:cNvSpPr>
            <a:spLocks noGrp="1"/>
          </p:cNvSpPr>
          <p:nvPr>
            <p:ph idx="1"/>
          </p:nvPr>
        </p:nvSpPr>
        <p:spPr>
          <a:xfrm>
            <a:off x="704528" y="980728"/>
            <a:ext cx="9001000" cy="5472608"/>
          </a:xfrm>
        </p:spPr>
        <p:txBody>
          <a:bodyPr>
            <a:normAutofit/>
          </a:bodyPr>
          <a:lstStyle/>
          <a:p>
            <a:pPr algn="just"/>
            <a:r>
              <a:rPr lang="ru-RU" sz="2500" b="1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Отказ от вредных привычек</a:t>
            </a:r>
            <a:endParaRPr lang="ru-RU" sz="2500" dirty="0" smtClean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algn="just"/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С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держивающее </a:t>
            </a: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влияние (теории социальных обручей 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Т</a:t>
            </a: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. Хирши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):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Факторы «занятости»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Факторы «приверженности» </a:t>
            </a:r>
          </a:p>
          <a:p>
            <a:pPr algn="just"/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Психологические приемы: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Осознание </a:t>
            </a: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и 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мотивация</a:t>
            </a:r>
            <a:endParaRPr lang="ru-RU" sz="2500" dirty="0">
              <a:solidFill>
                <a:srgbClr val="C00000"/>
              </a:solidFill>
              <a:latin typeface="+mj-lt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Замена 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привычек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Изменение 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окружения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Поддержка </a:t>
            </a:r>
            <a:r>
              <a:rPr lang="ru-RU" sz="2500" dirty="0" smtClean="0">
                <a:solidFill>
                  <a:srgbClr val="C00000"/>
                </a:solidFill>
                <a:latin typeface="+mj-lt"/>
                <a:cs typeface="Times New Roman" pitchFamily="18" charset="0"/>
              </a:rPr>
              <a:t>окружения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5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Самоанализ и управление стрессом</a:t>
            </a:r>
            <a:endParaRPr lang="ru-RU" sz="2500" dirty="0" smtClean="0">
              <a:solidFill>
                <a:srgbClr val="C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46" y="2132856"/>
            <a:ext cx="197485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33" y="4422775"/>
            <a:ext cx="1960563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2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480" y="1052736"/>
            <a:ext cx="9101170" cy="56886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b="1" dirty="0" err="1" smtClean="0">
                <a:solidFill>
                  <a:srgbClr val="C00000"/>
                </a:solidFill>
              </a:rPr>
              <a:t>Психопрофилактика</a:t>
            </a:r>
            <a:r>
              <a:rPr lang="ru-RU" dirty="0" smtClean="0">
                <a:solidFill>
                  <a:srgbClr val="C00000"/>
                </a:solidFill>
              </a:rPr>
              <a:t> - раздел </a:t>
            </a:r>
            <a:r>
              <a:rPr lang="ru-RU" dirty="0">
                <a:solidFill>
                  <a:srgbClr val="C00000"/>
                </a:solidFill>
              </a:rPr>
              <a:t>общей профилактики, </a:t>
            </a:r>
            <a:r>
              <a:rPr lang="ru-RU" dirty="0" smtClean="0">
                <a:solidFill>
                  <a:srgbClr val="C00000"/>
                </a:solidFill>
              </a:rPr>
              <a:t>включающий комплекс </a:t>
            </a:r>
            <a:r>
              <a:rPr lang="ru-RU" dirty="0">
                <a:solidFill>
                  <a:srgbClr val="C00000"/>
                </a:solidFill>
              </a:rPr>
              <a:t>мероприятий, обеспечивающих психическое здоровье и предупреждение возникновения и распространения психических заболеваний</a:t>
            </a:r>
            <a:r>
              <a:rPr lang="ru-RU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Методы </a:t>
            </a:r>
            <a:r>
              <a:rPr lang="ru-RU" dirty="0">
                <a:solidFill>
                  <a:srgbClr val="C00000"/>
                </a:solidFill>
              </a:rPr>
              <a:t>саморегуляции психического состояния: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Методы прямой (естественной) регуляции психического </a:t>
            </a:r>
            <a:r>
              <a:rPr lang="ru-RU" dirty="0" smtClean="0">
                <a:solidFill>
                  <a:srgbClr val="C00000"/>
                </a:solidFill>
              </a:rPr>
              <a:t>состояния: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</a:rPr>
              <a:t>физические нагрузки </a:t>
            </a:r>
            <a:r>
              <a:rPr lang="ru-RU" dirty="0" smtClean="0">
                <a:solidFill>
                  <a:srgbClr val="C00000"/>
                </a:solidFill>
              </a:rPr>
              <a:t>(</a:t>
            </a:r>
            <a:r>
              <a:rPr lang="ru-RU" sz="3000" dirty="0" smtClean="0">
                <a:solidFill>
                  <a:srgbClr val="C00000"/>
                </a:solidFill>
              </a:rPr>
              <a:t>! </a:t>
            </a:r>
            <a:r>
              <a:rPr lang="ru-RU" dirty="0" smtClean="0">
                <a:solidFill>
                  <a:srgbClr val="C00000"/>
                </a:solidFill>
              </a:rPr>
              <a:t>физическая </a:t>
            </a:r>
            <a:r>
              <a:rPr lang="ru-RU" dirty="0">
                <a:solidFill>
                  <a:srgbClr val="C00000"/>
                </a:solidFill>
              </a:rPr>
              <a:t>усталость способствует снижению психического </a:t>
            </a:r>
            <a:r>
              <a:rPr lang="ru-RU" dirty="0" smtClean="0">
                <a:solidFill>
                  <a:srgbClr val="C00000"/>
                </a:solidFill>
              </a:rPr>
              <a:t>напряжения)</a:t>
            </a:r>
            <a:endParaRPr lang="ru-RU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водные </a:t>
            </a:r>
            <a:r>
              <a:rPr lang="ru-RU" dirty="0">
                <a:solidFill>
                  <a:srgbClr val="C00000"/>
                </a:solidFill>
              </a:rPr>
              <a:t>процедуры 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общение </a:t>
            </a:r>
            <a:r>
              <a:rPr lang="ru-RU" dirty="0">
                <a:solidFill>
                  <a:srgbClr val="C00000"/>
                </a:solidFill>
              </a:rPr>
              <a:t>со спокойными и оптимистичными </a:t>
            </a:r>
            <a:r>
              <a:rPr lang="ru-RU" dirty="0" smtClean="0">
                <a:solidFill>
                  <a:srgbClr val="C00000"/>
                </a:solidFill>
              </a:rPr>
              <a:t>людьми</a:t>
            </a:r>
            <a:endParaRPr lang="ru-RU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музыка </a:t>
            </a:r>
            <a:r>
              <a:rPr lang="ru-RU" dirty="0">
                <a:solidFill>
                  <a:srgbClr val="C00000"/>
                </a:solidFill>
              </a:rPr>
              <a:t>или </a:t>
            </a:r>
            <a:r>
              <a:rPr lang="ru-RU" dirty="0" smtClean="0">
                <a:solidFill>
                  <a:srgbClr val="C00000"/>
                </a:solidFill>
              </a:rPr>
              <a:t>музыкотерапия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ароматерапия</a:t>
            </a:r>
            <a:endParaRPr lang="ru-RU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использование </a:t>
            </a:r>
            <a:r>
              <a:rPr lang="ru-RU" dirty="0">
                <a:solidFill>
                  <a:srgbClr val="C00000"/>
                </a:solidFill>
              </a:rPr>
              <a:t>цвета и </a:t>
            </a:r>
            <a:r>
              <a:rPr lang="ru-RU" dirty="0" smtClean="0">
                <a:solidFill>
                  <a:srgbClr val="C00000"/>
                </a:solidFill>
              </a:rPr>
              <a:t>пространственных</a:t>
            </a:r>
          </a:p>
          <a:p>
            <a:pPr algn="just"/>
            <a:r>
              <a:rPr lang="ru-RU" dirty="0" smtClean="0">
                <a:solidFill>
                  <a:srgbClr val="C00000"/>
                </a:solidFill>
              </a:rPr>
              <a:t>представлений человека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C00000"/>
                </a:solidFill>
              </a:rPr>
              <a:t>….</a:t>
            </a:r>
            <a:endParaRPr lang="ru-RU" dirty="0">
              <a:solidFill>
                <a:srgbClr val="C00000"/>
              </a:solidFill>
            </a:endParaRPr>
          </a:p>
          <a:p>
            <a:pPr algn="just"/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3861048"/>
            <a:ext cx="3593939" cy="268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23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38"/>
            <a:ext cx="8915400" cy="560387"/>
          </a:xfrm>
        </p:spPr>
        <p:txBody>
          <a:bodyPr/>
          <a:lstStyle/>
          <a:p>
            <a:pPr>
              <a:defRPr/>
            </a:pPr>
            <a:r>
              <a:rPr lang="ru-RU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Здоровый стиль жизни и его составляющие</a:t>
            </a:r>
            <a:endParaRPr lang="ru-RU" dirty="0"/>
          </a:p>
        </p:txBody>
      </p:sp>
      <p:sp>
        <p:nvSpPr>
          <p:cNvPr id="8" name="Объект 3"/>
          <p:cNvSpPr>
            <a:spLocks noGrp="1"/>
          </p:cNvSpPr>
          <p:nvPr>
            <p:ph idx="1"/>
          </p:nvPr>
        </p:nvSpPr>
        <p:spPr bwMode="auto">
          <a:xfrm>
            <a:off x="309530" y="1285860"/>
            <a:ext cx="8963950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Режим дня: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3024162621"/>
              </p:ext>
            </p:extLst>
          </p:nvPr>
        </p:nvGraphicFramePr>
        <p:xfrm>
          <a:off x="1784648" y="1700808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86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38"/>
            <a:ext cx="8915400" cy="560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Здоровье человека как ценность</a:t>
            </a:r>
          </a:p>
        </p:txBody>
      </p:sp>
      <p:sp>
        <p:nvSpPr>
          <p:cNvPr id="16386" name="Объект 2"/>
          <p:cNvSpPr>
            <a:spLocks noGrp="1"/>
          </p:cNvSpPr>
          <p:nvPr>
            <p:ph idx="1"/>
          </p:nvPr>
        </p:nvSpPr>
        <p:spPr>
          <a:xfrm>
            <a:off x="434975" y="1268760"/>
            <a:ext cx="9101137" cy="5200328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rgbClr val="C00000"/>
                </a:solidFill>
                <a:cs typeface="Arial" charset="0"/>
              </a:rPr>
              <a:t>Основные подходы к определению понятия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28664" y="2492896"/>
            <a:ext cx="5688632" cy="1800423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ru-RU" sz="3600" b="1" i="1" dirty="0" smtClean="0"/>
              <a:t>«Здоровье </a:t>
            </a:r>
            <a:r>
              <a:rPr lang="ru-RU" sz="3600" b="1" i="1" dirty="0"/>
              <a:t>– это отсутствие </a:t>
            </a:r>
            <a:r>
              <a:rPr lang="ru-RU" sz="3600" b="1" i="1" dirty="0" smtClean="0"/>
              <a:t>болезней»</a:t>
            </a:r>
            <a:endParaRPr lang="ru-RU" sz="3600" b="1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89" y="4555525"/>
            <a:ext cx="2353543" cy="230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0712" y="439702"/>
            <a:ext cx="7049988" cy="56040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Роль и возможности физической культуры в обеспечении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здоровья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8504" y="1340768"/>
            <a:ext cx="8712968" cy="4840304"/>
          </a:xfrm>
        </p:spPr>
        <p:txBody>
          <a:bodyPr>
            <a:normAutofit/>
          </a:bodyPr>
          <a:lstStyle/>
          <a:p>
            <a:pPr marL="342900" indent="-342900" algn="ctr"/>
            <a:r>
              <a:rPr lang="ru-RU" sz="2800" b="1" dirty="0" smtClean="0">
                <a:solidFill>
                  <a:srgbClr val="C00000"/>
                </a:solidFill>
              </a:rPr>
              <a:t>Значение физической культуры в обеспечении здоровья:</a:t>
            </a:r>
          </a:p>
          <a:p>
            <a:pPr marL="457200" indent="-457200" algn="ctr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Стимулирует обмен веществ</a:t>
            </a:r>
          </a:p>
          <a:p>
            <a:pPr marL="457200" indent="-457200" algn="ctr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Способствует устойчивости организма к заболеваниям</a:t>
            </a:r>
          </a:p>
          <a:p>
            <a:pPr marL="457200" indent="-457200" algn="ctr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Положительно влияет на психоэмоциональную сферу</a:t>
            </a:r>
          </a:p>
          <a:p>
            <a:pPr marL="457200" indent="-457200" algn="ctr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Способствующих </a:t>
            </a:r>
            <a:r>
              <a:rPr lang="ru-RU" sz="2800" dirty="0">
                <a:solidFill>
                  <a:srgbClr val="C00000"/>
                </a:solidFill>
              </a:rPr>
              <a:t>сознательному совершенствованию своей телесной и духовной </a:t>
            </a:r>
            <a:r>
              <a:rPr lang="ru-RU" sz="2800" dirty="0" smtClean="0">
                <a:solidFill>
                  <a:srgbClr val="C00000"/>
                </a:solidFill>
              </a:rPr>
              <a:t>природы </a:t>
            </a:r>
          </a:p>
          <a:p>
            <a:pPr marL="342900" indent="-342900" algn="ctr"/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0712" y="439702"/>
            <a:ext cx="7049988" cy="56040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Роль и возможности физической культуры в обеспечении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здоровья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2520" y="1556792"/>
            <a:ext cx="8640960" cy="4840304"/>
          </a:xfrm>
        </p:spPr>
        <p:txBody>
          <a:bodyPr>
            <a:normAutofit/>
          </a:bodyPr>
          <a:lstStyle/>
          <a:p>
            <a:pPr marL="342900" indent="-342900" algn="ctr"/>
            <a:r>
              <a:rPr lang="ru-RU" sz="3000" dirty="0">
                <a:solidFill>
                  <a:srgbClr val="C00000"/>
                </a:solidFill>
              </a:rPr>
              <a:t>Локомоция (от лат. </a:t>
            </a:r>
            <a:r>
              <a:rPr lang="ru-RU" sz="3000" dirty="0" err="1">
                <a:solidFill>
                  <a:srgbClr val="C00000"/>
                </a:solidFill>
              </a:rPr>
              <a:t>locō</a:t>
            </a:r>
            <a:r>
              <a:rPr lang="ru-RU" sz="3000" dirty="0">
                <a:solidFill>
                  <a:srgbClr val="C00000"/>
                </a:solidFill>
              </a:rPr>
              <a:t> </a:t>
            </a:r>
            <a:r>
              <a:rPr lang="ru-RU" sz="3000" dirty="0" err="1">
                <a:solidFill>
                  <a:srgbClr val="C00000"/>
                </a:solidFill>
              </a:rPr>
              <a:t>mōtiō</a:t>
            </a:r>
            <a:r>
              <a:rPr lang="ru-RU" sz="3000" dirty="0">
                <a:solidFill>
                  <a:srgbClr val="C00000"/>
                </a:solidFill>
              </a:rPr>
              <a:t> — «движение с места») —  активное перемещение животных и человека в пространстве на расстояние, превышающее размер тела.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437112"/>
            <a:ext cx="2220144" cy="222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4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8504" y="2348880"/>
            <a:ext cx="8915400" cy="560406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СПАСИБО ЗА ВНИМАНИЕ!</a:t>
            </a:r>
            <a:endParaRPr lang="ru-RU" sz="4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4869160"/>
            <a:ext cx="1785937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23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ctrTitle"/>
          </p:nvPr>
        </p:nvSpPr>
        <p:spPr>
          <a:xfrm>
            <a:off x="776288" y="2205038"/>
            <a:ext cx="84201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 </a:t>
            </a:r>
            <a:br>
              <a:rPr lang="ru-RU" dirty="0">
                <a:solidFill>
                  <a:srgbClr val="FF0000"/>
                </a:solidFill>
              </a:rPr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38"/>
            <a:ext cx="8915400" cy="560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Здоровье человека как ценность</a:t>
            </a:r>
          </a:p>
        </p:txBody>
      </p:sp>
      <p:sp>
        <p:nvSpPr>
          <p:cNvPr id="16386" name="Объект 2"/>
          <p:cNvSpPr>
            <a:spLocks noGrp="1"/>
          </p:cNvSpPr>
          <p:nvPr>
            <p:ph idx="1"/>
          </p:nvPr>
        </p:nvSpPr>
        <p:spPr>
          <a:xfrm>
            <a:off x="434975" y="1268760"/>
            <a:ext cx="9101137" cy="5200328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C00000"/>
                </a:solidFill>
                <a:cs typeface="Arial" charset="0"/>
              </a:rPr>
              <a:t>Международная статистическая</a:t>
            </a:r>
          </a:p>
          <a:p>
            <a:pPr algn="ctr"/>
            <a:r>
              <a:rPr lang="ru-RU" sz="3600" dirty="0">
                <a:solidFill>
                  <a:srgbClr val="C00000"/>
                </a:solidFill>
                <a:cs typeface="Arial" charset="0"/>
              </a:rPr>
              <a:t>классификация болезней</a:t>
            </a:r>
            <a:endParaRPr lang="ru-RU" sz="3600" dirty="0" smtClean="0">
              <a:solidFill>
                <a:srgbClr val="C00000"/>
              </a:solidFill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851398"/>
            <a:ext cx="8731052" cy="3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65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0512" y="692696"/>
            <a:ext cx="8915400" cy="560406"/>
          </a:xfrm>
        </p:spPr>
        <p:txBody>
          <a:bodyPr>
            <a:noAutofit/>
          </a:bodyPr>
          <a:lstStyle/>
          <a:p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Здоровье человека как ценность </a:t>
            </a:r>
            <a:b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ru-RU" b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194008307"/>
              </p:ext>
            </p:extLst>
          </p:nvPr>
        </p:nvGraphicFramePr>
        <p:xfrm>
          <a:off x="200472" y="980728"/>
          <a:ext cx="9561512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72480" y="5733256"/>
            <a:ext cx="936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solidFill>
                  <a:srgbClr val="C00000"/>
                </a:solidFill>
                <a:latin typeface="Calibri"/>
              </a:rPr>
              <a:t>*</a:t>
            </a:r>
            <a:r>
              <a:rPr lang="ru-RU" sz="2000" dirty="0" smtClean="0">
                <a:solidFill>
                  <a:srgbClr val="C00000"/>
                </a:solidFill>
              </a:rPr>
              <a:t>совокупность </a:t>
            </a:r>
            <a:r>
              <a:rPr lang="ru-RU" sz="2000" dirty="0">
                <a:solidFill>
                  <a:srgbClr val="C00000"/>
                </a:solidFill>
              </a:rPr>
              <a:t>клинических, лабораторных и инструментальных диагностических признаков, позволяющих идентифицировать заболевание</a:t>
            </a:r>
          </a:p>
        </p:txBody>
      </p:sp>
    </p:spTree>
    <p:extLst>
      <p:ext uri="{BB962C8B-B14F-4D97-AF65-F5344CB8AC3E}">
        <p14:creationId xmlns:p14="http://schemas.microsoft.com/office/powerpoint/2010/main" val="29746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1340768"/>
            <a:ext cx="495055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 человека как ценность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64" y="1700808"/>
            <a:ext cx="5040560" cy="3240360"/>
          </a:xfrm>
        </p:spPr>
        <p:txBody>
          <a:bodyPr>
            <a:normAutofit/>
          </a:bodyPr>
          <a:lstStyle/>
          <a:p>
            <a:pPr algn="ctr"/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«Здоровье – это пропорциональность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 </a:t>
            </a:r>
            <a:r>
              <a:rPr lang="ru-RU" sz="3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самостью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организма и его наличным бытием»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918323" y="5429135"/>
            <a:ext cx="4768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Г. Вильгельм Фридрих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Гегель</a:t>
            </a:r>
          </a:p>
        </p:txBody>
      </p:sp>
    </p:spTree>
    <p:extLst>
      <p:ext uri="{BB962C8B-B14F-4D97-AF65-F5344CB8AC3E}">
        <p14:creationId xmlns:p14="http://schemas.microsoft.com/office/powerpoint/2010/main" val="11032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607"/>
            <a:ext cx="4848665" cy="387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Здоровье человека как ценность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937448" y="1592553"/>
            <a:ext cx="4968552" cy="3201220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«</a:t>
            </a:r>
            <a:r>
              <a:rPr lang="ru-RU" sz="3200" i="1" dirty="0" smtClean="0">
                <a:solidFill>
                  <a:srgbClr val="C00000"/>
                </a:solidFill>
              </a:rPr>
              <a:t>Здоровье - максимальная </a:t>
            </a:r>
            <a:r>
              <a:rPr lang="ru-RU" sz="3200" i="1" dirty="0">
                <a:solidFill>
                  <a:srgbClr val="C00000"/>
                </a:solidFill>
              </a:rPr>
              <a:t>производительность органов при сохранении качественных пределов их функций</a:t>
            </a:r>
            <a:r>
              <a:rPr lang="ru-RU" sz="3200" dirty="0" smtClean="0">
                <a:solidFill>
                  <a:srgbClr val="C00000"/>
                </a:solidFill>
              </a:rPr>
              <a:t>»</a:t>
            </a:r>
          </a:p>
          <a:p>
            <a:endParaRPr lang="ru-RU" sz="3200" dirty="0" smtClean="0">
              <a:solidFill>
                <a:srgbClr val="C00000"/>
              </a:solidFill>
            </a:endParaRPr>
          </a:p>
          <a:p>
            <a:endParaRPr lang="ru-RU" sz="3200" dirty="0">
              <a:solidFill>
                <a:srgbClr val="C00000"/>
              </a:solidFill>
            </a:endParaRPr>
          </a:p>
          <a:p>
            <a:endParaRPr lang="ru-RU" sz="3200" dirty="0" smtClean="0">
              <a:solidFill>
                <a:srgbClr val="C00000"/>
              </a:solidFill>
            </a:endParaRPr>
          </a:p>
          <a:p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136576" y="5089539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eaLnBrk="0" hangingPunct="0">
              <a:spcBef>
                <a:spcPct val="20000"/>
              </a:spcBef>
            </a:pPr>
            <a:r>
              <a:rPr lang="ru-RU" sz="3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Н.М. Амосов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44" y="4788445"/>
            <a:ext cx="2088232" cy="203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8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4178778"/>
            <a:ext cx="4291508" cy="13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1100" y="548680"/>
            <a:ext cx="8245624" cy="665742"/>
          </a:xfrm>
        </p:spPr>
        <p:txBody>
          <a:bodyPr>
            <a:normAutofit fontScale="90000"/>
          </a:bodyPr>
          <a:lstStyle/>
          <a:p>
            <a:r>
              <a:rPr lang="ru-RU" sz="3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Здоровье</a:t>
            </a:r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 человека как ценность </a:t>
            </a:r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3780" y="1484784"/>
            <a:ext cx="8730447" cy="3544160"/>
          </a:xfrm>
        </p:spPr>
        <p:txBody>
          <a:bodyPr>
            <a:normAutofit/>
          </a:bodyPr>
          <a:lstStyle/>
          <a:p>
            <a:pPr algn="ctr"/>
            <a:r>
              <a:rPr lang="ru-RU" sz="3200" b="1" i="1" dirty="0" smtClean="0">
                <a:solidFill>
                  <a:srgbClr val="C00000"/>
                </a:solidFill>
              </a:rPr>
              <a:t>«Здоровье- это состояние полного физического, душевного и социального благополучия, а не только отсутствие болезней и физических дефектов» (1991 г.)</a:t>
            </a:r>
            <a:br>
              <a:rPr lang="ru-RU" sz="3200" b="1" i="1" dirty="0" smtClean="0">
                <a:solidFill>
                  <a:srgbClr val="C00000"/>
                </a:solidFill>
              </a:rPr>
            </a:br>
            <a:endParaRPr lang="ru-RU" sz="3200" b="1" i="1" dirty="0" smtClean="0">
              <a:solidFill>
                <a:srgbClr val="C00000"/>
              </a:solidFill>
            </a:endParaRPr>
          </a:p>
          <a:p>
            <a:endParaRPr lang="ru-RU" sz="28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Здоровье человека как ценность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8334" y="1196752"/>
            <a:ext cx="4961186" cy="4840304"/>
          </a:xfrm>
        </p:spPr>
        <p:txBody>
          <a:bodyPr>
            <a:normAutofit/>
          </a:bodyPr>
          <a:lstStyle/>
          <a:p>
            <a:pPr marL="342900" indent="-342900" algn="ctr"/>
            <a:r>
              <a:rPr lang="ru-RU" sz="3600" b="1" dirty="0" smtClean="0">
                <a:solidFill>
                  <a:srgbClr val="C00000"/>
                </a:solidFill>
              </a:rPr>
              <a:t>Виды здоровья: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561155164"/>
              </p:ext>
            </p:extLst>
          </p:nvPr>
        </p:nvGraphicFramePr>
        <p:xfrm>
          <a:off x="1856656" y="1484784"/>
          <a:ext cx="6840760" cy="4978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6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ЧГУ">
    <a:dk1>
      <a:srgbClr val="000000"/>
    </a:dk1>
    <a:lt1>
      <a:srgbClr val="FFFFFF"/>
    </a:lt1>
    <a:dk2>
      <a:srgbClr val="121314"/>
    </a:dk2>
    <a:lt2>
      <a:srgbClr val="F5F3F4"/>
    </a:lt2>
    <a:accent1>
      <a:srgbClr val="DA251D"/>
    </a:accent1>
    <a:accent2>
      <a:srgbClr val="A50E13"/>
    </a:accent2>
    <a:accent3>
      <a:srgbClr val="660102"/>
    </a:accent3>
    <a:accent4>
      <a:srgbClr val="E63538"/>
    </a:accent4>
    <a:accent5>
      <a:srgbClr val="B2A8A7"/>
    </a:accent5>
    <a:accent6>
      <a:srgbClr val="D4D4D4"/>
    </a:accent6>
    <a:hlink>
      <a:srgbClr val="DA251D"/>
    </a:hlink>
    <a:folHlink>
      <a:srgbClr val="B2A8A7"/>
    </a:folHlink>
  </a:clrScheme>
  <a:fontScheme name="ЧГУ">
    <a:majorFont>
      <a:latin typeface="Calibri"/>
      <a:ea typeface=""/>
      <a:cs typeface=""/>
    </a:majorFont>
    <a:minorFont>
      <a:latin typeface="Arial"/>
      <a:ea typeface=""/>
      <a:cs typeface="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DB5925DD3EC204BA02C3AA7139C1743" ma:contentTypeVersion="0" ma:contentTypeDescription="Создание документа." ma:contentTypeScope="" ma:versionID="bb588e73050f93a56be6dbc7e013a8a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A9EA5A-12AA-4CC6-958B-5EA58F375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4EEDE-4DCA-4667-A75B-3638F0674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6861</TotalTime>
  <Words>1122</Words>
  <Application>Microsoft Office PowerPoint</Application>
  <PresentationFormat>Лист A4 (210x297 мм)</PresentationFormat>
  <Paragraphs>181</Paragraphs>
  <Slides>33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Образ жизни и   его отражение в профессиональной деятельности </vt:lpstr>
      <vt:lpstr>План лекции</vt:lpstr>
      <vt:lpstr>Здоровье человека как ценность</vt:lpstr>
      <vt:lpstr>Здоровье человека как ценность</vt:lpstr>
      <vt:lpstr>Здоровье человека как ценность  </vt:lpstr>
      <vt:lpstr>Здоровье человека как ценность</vt:lpstr>
      <vt:lpstr>Здоровье человека как ценность</vt:lpstr>
      <vt:lpstr>Здоровье человека как ценность  </vt:lpstr>
      <vt:lpstr>Здоровье человека как ценность</vt:lpstr>
      <vt:lpstr>Здоровье человека как ценность </vt:lpstr>
      <vt:lpstr>Здоровье человека как ценность  </vt:lpstr>
      <vt:lpstr>Здоровье человека как ценность  </vt:lpstr>
      <vt:lpstr>Здоровье человека как ценность</vt:lpstr>
      <vt:lpstr>Здоровье как ценность</vt:lpstr>
      <vt:lpstr>Здоровье человека как ценность</vt:lpstr>
      <vt:lpstr>Здоровый стиль жизни и его составляющие </vt:lpstr>
      <vt:lpstr>Здоровый стиль жизни и его составляющие </vt:lpstr>
      <vt:lpstr>Здоровый стиль жизни и его составляющие</vt:lpstr>
      <vt:lpstr>Здоровый стиль жизни и его составляющие</vt:lpstr>
      <vt:lpstr>Здоровый стиль жизни и его составляющие</vt:lpstr>
      <vt:lpstr>Здоровый стиль жизни и его составляющие</vt:lpstr>
      <vt:lpstr>Здоровый стиль жизни и его составляющие </vt:lpstr>
      <vt:lpstr>Здоровый стиль жизни и его составляющие</vt:lpstr>
      <vt:lpstr>Здоровый стиль жизни и его составляющие </vt:lpstr>
      <vt:lpstr>Здоровый стиль жизни и его составляющие </vt:lpstr>
      <vt:lpstr>Здоровый стиль жизни и его составляющие</vt:lpstr>
      <vt:lpstr>Здоровый стиль жизни и его составляющие </vt:lpstr>
      <vt:lpstr>Здоровый стиль жизни и его составляющие</vt:lpstr>
      <vt:lpstr>Здоровый стиль жизни и его составляющие</vt:lpstr>
      <vt:lpstr>Роль и возможности физической культуры в обеспечении здоровья</vt:lpstr>
      <vt:lpstr>Роль и возможности физической культуры в обеспечении здоровья</vt:lpstr>
      <vt:lpstr>СПАСИБО ЗА ВНИМАНИЕ!</vt:lpstr>
      <vt:lpstr>   </vt:lpstr>
    </vt:vector>
  </TitlesOfParts>
  <Company>ГОУ ВПО ЧГУ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изменений структуры административно-правового управления</dc:title>
  <dc:creator>Илона</dc:creator>
  <cp:lastModifiedBy>ли сун син</cp:lastModifiedBy>
  <cp:revision>448</cp:revision>
  <cp:lastPrinted>2016-06-06T21:09:53Z</cp:lastPrinted>
  <dcterms:created xsi:type="dcterms:W3CDTF">2010-07-28T13:49:31Z</dcterms:created>
  <dcterms:modified xsi:type="dcterms:W3CDTF">2024-03-31T11:12:25Z</dcterms:modified>
</cp:coreProperties>
</file>